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3"/>
  </p:notesMasterIdLst>
  <p:sldIdLst>
    <p:sldId id="348" r:id="rId5"/>
    <p:sldId id="368" r:id="rId6"/>
    <p:sldId id="266" r:id="rId7"/>
    <p:sldId id="369" r:id="rId8"/>
    <p:sldId id="571" r:id="rId9"/>
    <p:sldId id="301" r:id="rId10"/>
    <p:sldId id="355" r:id="rId11"/>
    <p:sldId id="604" r:id="rId12"/>
    <p:sldId id="623" r:id="rId13"/>
    <p:sldId id="298" r:id="rId14"/>
    <p:sldId id="612" r:id="rId15"/>
    <p:sldId id="616" r:id="rId16"/>
    <p:sldId id="617" r:id="rId17"/>
    <p:sldId id="293" r:id="rId18"/>
    <p:sldId id="296" r:id="rId19"/>
    <p:sldId id="381" r:id="rId20"/>
    <p:sldId id="382" r:id="rId21"/>
    <p:sldId id="372" r:id="rId22"/>
    <p:sldId id="614" r:id="rId23"/>
    <p:sldId id="615" r:id="rId24"/>
    <p:sldId id="508" r:id="rId25"/>
    <p:sldId id="595" r:id="rId26"/>
    <p:sldId id="619" r:id="rId27"/>
    <p:sldId id="620" r:id="rId28"/>
    <p:sldId id="621" r:id="rId29"/>
    <p:sldId id="622" r:id="rId30"/>
    <p:sldId id="386" r:id="rId31"/>
    <p:sldId id="4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04"/>
            <p14:sldId id="623"/>
            <p14:sldId id="298"/>
            <p14:sldId id="612"/>
            <p14:sldId id="616"/>
            <p14:sldId id="617"/>
          </p14:sldIdLst>
        </p14:section>
        <p14:section name="Talk Tasks and CfUs" id="{4C9413DB-D0EA-4B28-BCAD-DF427EF851DC}">
          <p14:sldIdLst>
            <p14:sldId id="293"/>
            <p14:sldId id="296"/>
            <p14:sldId id="381"/>
            <p14:sldId id="382"/>
          </p14:sldIdLst>
        </p14:section>
        <p14:section name="IP/Activity section" id="{7BE6C088-FF53-8841-BAB4-205CA899FCE1}">
          <p14:sldIdLst>
            <p14:sldId id="372"/>
            <p14:sldId id="614"/>
            <p14:sldId id="615"/>
            <p14:sldId id="508"/>
            <p14:sldId id="595"/>
            <p14:sldId id="619"/>
            <p14:sldId id="620"/>
            <p14:sldId id="621"/>
            <p14:sldId id="622"/>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3007" autoAdjust="0"/>
  </p:normalViewPr>
  <p:slideViewPr>
    <p:cSldViewPr snapToGrid="0">
      <p:cViewPr varScale="1">
        <p:scale>
          <a:sx n="70" d="100"/>
          <a:sy n="70" d="100"/>
        </p:scale>
        <p:origin x="216" y="640"/>
      </p:cViewPr>
      <p:guideLst/>
    </p:cSldViewPr>
  </p:slideViewPr>
  <p:notesTextViewPr>
    <p:cViewPr>
      <p:scale>
        <a:sx n="1" d="1"/>
        <a:sy n="1" d="1"/>
      </p:scale>
      <p:origin x="0" y="-26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b="1" dirty="0"/>
              <a:t>Suggested exposition:</a:t>
            </a:r>
            <a:endParaRPr lang="en-GB" dirty="0"/>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31F20"/>
                </a:solidFill>
                <a:effectLst/>
                <a:latin typeface="ReithSans"/>
              </a:rPr>
              <a:t>The alkenes have similar chemical properties because of their C=C double bonds.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231F20"/>
                </a:solidFill>
                <a:effectLst/>
                <a:latin typeface="ReithSans"/>
              </a:rPr>
              <a:t>Like the alkanes, they also show variation and a pattern in their physical properties, such as boiling point.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231F20"/>
                </a:solidFill>
                <a:effectLst/>
                <a:latin typeface="ReithSans"/>
              </a:rPr>
              <a:t>What might the pattern with boiling point and size of alkenes be?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231F20"/>
                </a:solidFill>
                <a:effectLst/>
                <a:latin typeface="ReithSans"/>
              </a:rPr>
              <a:t>The larger the alkenes, the higher the boiling point.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rgbClr val="231F20"/>
                </a:solidFill>
                <a:effectLst/>
                <a:latin typeface="ReithSans"/>
              </a:rPr>
              <a:t>Why?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rgbClr val="231F20"/>
                </a:solidFill>
                <a:effectLst/>
                <a:latin typeface="ReithSans"/>
              </a:rPr>
              <a:t>Because as the molecule gets bigger, the intermolecular forces increase. </a:t>
            </a:r>
            <a:br>
              <a:rPr lang="en-GB" sz="1200" b="0" i="0" u="none" strike="noStrike" dirty="0">
                <a:solidFill>
                  <a:srgbClr val="000000"/>
                </a:solidFill>
                <a:effectLst/>
                <a:latin typeface="Century Gothic" panose="020B0502020202020204" pitchFamily="34" charset="0"/>
              </a:rPr>
            </a:br>
            <a:r>
              <a:rPr lang="en-GB" sz="1200" b="0" i="0" u="none" strike="noStrike" dirty="0">
                <a:solidFill>
                  <a:srgbClr val="000000"/>
                </a:solidFill>
                <a:effectLst/>
                <a:latin typeface="Century Gothic" panose="020B0502020202020204" pitchFamily="34" charset="0"/>
              </a:rPr>
              <a:t>Alkenes react with oxygen in combustion reactions in the same way as other hydrocarbons, but they tend to burn in air with smoky flames because of incomplete combustion.</a:t>
            </a:r>
          </a:p>
          <a:p>
            <a:pPr marL="0" marR="0" lvl="0" indent="0" algn="l" defTabSz="914400" rtl="0" eaLnBrk="0" fontAlgn="base" latinLnBrk="0" hangingPunct="0">
              <a:lnSpc>
                <a:spcPct val="100000"/>
              </a:lnSpc>
              <a:spcBef>
                <a:spcPct val="0"/>
              </a:spcBef>
              <a:spcAft>
                <a:spcPct val="0"/>
              </a:spcAft>
              <a:buClrTx/>
              <a:buSzTx/>
              <a:buFontTx/>
              <a:buNone/>
              <a:tabLst/>
            </a:pPr>
            <a:r>
              <a:rPr lang="en-GB" sz="1200" b="0" i="1" u="none" strike="noStrike" dirty="0">
                <a:solidFill>
                  <a:srgbClr val="000000"/>
                </a:solidFill>
                <a:effectLst/>
                <a:latin typeface="Century Gothic" panose="020B0502020202020204" pitchFamily="34" charset="0"/>
              </a:rPr>
              <a:t>When does incomplete combustion happen?</a:t>
            </a:r>
          </a:p>
          <a:p>
            <a:pPr marL="0" marR="0" lvl="0" indent="0" algn="l" defTabSz="914400" rtl="0" eaLnBrk="0" fontAlgn="base" latinLnBrk="0" hangingPunct="0">
              <a:lnSpc>
                <a:spcPct val="100000"/>
              </a:lnSpc>
              <a:spcBef>
                <a:spcPct val="0"/>
              </a:spcBef>
              <a:spcAft>
                <a:spcPct val="0"/>
              </a:spcAft>
              <a:buClrTx/>
              <a:buSzTx/>
              <a:buFontTx/>
              <a:buNone/>
              <a:tabLst/>
            </a:pPr>
            <a:r>
              <a:rPr lang="en-GB" sz="1200" b="1" i="1" u="none" strike="noStrike" dirty="0">
                <a:solidFill>
                  <a:srgbClr val="000000"/>
                </a:solidFill>
                <a:effectLst/>
                <a:latin typeface="Century Gothic" panose="020B0502020202020204" pitchFamily="34" charset="0"/>
              </a:rPr>
              <a:t>When there is a limited supply of oxygen/air. </a:t>
            </a:r>
          </a:p>
          <a:p>
            <a:pPr marL="0" marR="0" lvl="0" indent="0" algn="l" defTabSz="914400" rtl="0" eaLnBrk="0" fontAlgn="base" latinLnBrk="0" hangingPunct="0">
              <a:lnSpc>
                <a:spcPct val="100000"/>
              </a:lnSpc>
              <a:spcBef>
                <a:spcPct val="0"/>
              </a:spcBef>
              <a:spcAft>
                <a:spcPct val="0"/>
              </a:spcAft>
              <a:buClrTx/>
              <a:buSzTx/>
              <a:buFontTx/>
              <a:buNone/>
              <a:tabLst/>
            </a:pPr>
            <a:endParaRPr lang="en-GB" sz="1200" b="1" i="1" u="none" strike="noStrike" dirty="0">
              <a:solidFill>
                <a:srgbClr val="000000"/>
              </a:solidFill>
              <a:effectLst/>
              <a:latin typeface="Century Gothic" panose="020B0502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GB" sz="1200" b="0" i="0" u="none" strike="noStrike" dirty="0">
                <a:solidFill>
                  <a:srgbClr val="000000"/>
                </a:solidFill>
                <a:effectLst/>
                <a:latin typeface="Century Gothic" panose="020B0502020202020204" pitchFamily="34" charset="0"/>
              </a:rPr>
              <a:t>Image from pixabay</a:t>
            </a:r>
          </a:p>
          <a:p>
            <a:pPr marL="0" marR="0" lvl="0" indent="0" algn="l" defTabSz="914400" rtl="0" eaLnBrk="0" fontAlgn="base" latinLnBrk="0" hangingPunct="0">
              <a:lnSpc>
                <a:spcPct val="100000"/>
              </a:lnSpc>
              <a:spcBef>
                <a:spcPct val="0"/>
              </a:spcBef>
              <a:spcAft>
                <a:spcPct val="0"/>
              </a:spcAft>
              <a:buClrTx/>
              <a:buSzTx/>
              <a:buFontTx/>
              <a:buNone/>
              <a:tabLst/>
            </a:pPr>
            <a:br>
              <a:rPr lang="en-GB" sz="1200" b="0" i="0" u="none" strike="noStrike" dirty="0">
                <a:solidFill>
                  <a:srgbClr val="000000"/>
                </a:solidFill>
                <a:effectLst/>
                <a:latin typeface="Century Gothic" panose="020B0502020202020204" pitchFamily="34" charset="0"/>
              </a:rPr>
            </a:b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866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en-US" sz="800" b="0" i="0" u="none" strike="noStrike" cap="none" normalizeH="0" baseline="0" dirty="0">
                <a:ln>
                  <a:noFill/>
                </a:ln>
                <a:solidFill>
                  <a:srgbClr val="231F20"/>
                </a:solidFill>
                <a:effectLst/>
                <a:latin typeface="Arial" panose="020B0604020202020204" pitchFamily="34" charset="0"/>
              </a:rPr>
              <a:t>The</a:t>
            </a:r>
            <a:r>
              <a:rPr kumimoji="0" lang="en-US" altLang="en-US" sz="1200" b="0" i="0" u="none" strike="noStrike" cap="none" normalizeH="0" baseline="0" dirty="0">
                <a:ln>
                  <a:noFill/>
                </a:ln>
                <a:solidFill>
                  <a:srgbClr val="231F20"/>
                </a:solidFill>
                <a:effectLst/>
                <a:latin typeface="Arial" panose="020B0604020202020204" pitchFamily="34" charset="0"/>
              </a:rPr>
              <a:t> functional group, C=C, of the alkenes allows them to undergo addition reactions.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en-US" sz="1200" b="0" i="0" u="none" strike="noStrike" cap="none" normalizeH="0" baseline="0" dirty="0">
                <a:ln>
                  <a:noFill/>
                </a:ln>
                <a:solidFill>
                  <a:srgbClr val="231F20"/>
                </a:solidFill>
                <a:effectLst/>
                <a:latin typeface="Arial" panose="020B0604020202020204" pitchFamily="34" charset="0"/>
              </a:rPr>
              <a:t>In an addition reaction, atoms are added across the double bond so that the double bond becomes two separate single bonds with the new atoms. This is the reaction that takes place when bromine water is added to an alkene.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en-US" sz="1200" b="0" i="0" u="none" strike="noStrike" cap="none" normalizeH="0" baseline="0" dirty="0">
                <a:ln>
                  <a:noFill/>
                </a:ln>
                <a:solidFill>
                  <a:srgbClr val="231F20"/>
                </a:solidFill>
                <a:effectLst/>
                <a:latin typeface="Arial" panose="020B0604020202020204" pitchFamily="34" charset="0"/>
              </a:rPr>
              <a:t> For example, ethene reacts with bromine to form 1,2-dibromoethane. </a:t>
            </a:r>
            <a:r>
              <a:rPr kumimoji="0" lang="en-US" altLang="en-US" sz="1200" b="1" i="0" u="none" strike="noStrike" cap="none" normalizeH="0" baseline="0" dirty="0">
                <a:ln>
                  <a:noFill/>
                </a:ln>
                <a:solidFill>
                  <a:srgbClr val="231F20"/>
                </a:solidFill>
                <a:effectLst/>
                <a:latin typeface="Arial" panose="020B0604020202020204" pitchFamily="34" charset="0"/>
              </a:rPr>
              <a:t>Animate reaction.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en-US" sz="1200" b="0" i="0" u="none" strike="noStrike" cap="none" normalizeH="0" baseline="0" dirty="0">
                <a:ln>
                  <a:noFill/>
                </a:ln>
                <a:solidFill>
                  <a:srgbClr val="231F20"/>
                </a:solidFill>
                <a:effectLst/>
                <a:latin typeface="Arial" panose="020B0604020202020204" pitchFamily="34" charset="0"/>
              </a:rPr>
              <a:t>The name 1,2-dibromoethane sounds much more complicated than it really 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US" altLang="en-US" sz="1200" b="0" i="0" u="none" strike="noStrike" cap="none" normalizeH="0" baseline="0" dirty="0">
                <a:ln>
                  <a:noFill/>
                </a:ln>
                <a:solidFill>
                  <a:srgbClr val="231F20"/>
                </a:solidFill>
                <a:effectLst/>
                <a:latin typeface="Arial" panose="020B0604020202020204" pitchFamily="34" charset="0"/>
              </a:rPr>
              <a:t>The 1 and 2 are there to show which carbon atoms the new atoms have bonded to. This is not necessary for ethene since there are only two carbon atoms but we will use the convention to get used to it. ‘Di’ just means two non-metal atoms, like carbon dioxide contains two oxygen atoms. Ethane is then at the end because the compound now only has single bonds so has become an alkane rather than an alkene. </a:t>
            </a:r>
            <a:endParaRPr kumimoji="0" lang="en-US" altLang="en-US" sz="1200" b="0" i="0" u="none" strike="noStrike" cap="none" normalizeH="0" baseline="0" dirty="0">
              <a:ln>
                <a:noFill/>
              </a:ln>
              <a:solidFill>
                <a:schemeClr val="tx1"/>
              </a:solidFill>
              <a:effectLst/>
              <a:latin typeface="Arial" panose="020B0604020202020204" pitchFamily="34" charset="0"/>
            </a:endParaRPr>
          </a:p>
          <a:p>
            <a:r>
              <a:rPr lang="en-GB" sz="1200" b="0" i="0" u="none" strike="noStrike" dirty="0">
                <a:solidFill>
                  <a:srgbClr val="000000"/>
                </a:solidFill>
                <a:effectLst/>
                <a:latin typeface="Century Gothic" panose="020B0502020202020204" pitchFamily="34" charset="0"/>
              </a:rPr>
              <a:t>This is why the bromine water is discoloured - a new product has been formed. </a:t>
            </a:r>
          </a:p>
          <a:p>
            <a:r>
              <a:rPr kumimoji="0" lang="en-US" altLang="en-US" sz="14200" b="0" i="0" u="none" strike="noStrike" cap="none" normalizeH="0" baseline="0" dirty="0">
                <a:ln>
                  <a:noFill/>
                </a:ln>
                <a:solidFill>
                  <a:schemeClr val="tx1"/>
                </a:solidFill>
                <a:effectLst/>
                <a:latin typeface="Arial" panose="020B0604020202020204" pitchFamily="34" charset="0"/>
              </a:rPr>
              <a:t>         </a:t>
            </a:r>
          </a:p>
          <a:p>
            <a:r>
              <a:rPr kumimoji="0" lang="en-US" altLang="en-US" sz="14200" b="0" i="0" u="none" strike="noStrike" cap="none" normalizeH="0" baseline="0" dirty="0">
                <a:ln>
                  <a:noFill/>
                </a:ln>
                <a:solidFill>
                  <a:schemeClr val="tx1"/>
                </a:solidFill>
                <a:effectLst/>
                <a:latin typeface="Arial" panose="020B0604020202020204" pitchFamily="34" charset="0"/>
              </a:rPr>
              <a:t>Bromine is a halogen and alkenes react in the same way with other halogens, as they are all diatomic. These reactions are normally spontaneous, meaning they do not require heat or a catalyst. </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Arial" panose="020B0604020202020204" pitchFamily="34" charset="0"/>
              </a:rPr>
              <a:t>    The addition reaction would occur in the same way, just with the other halogen atoms taking the place of the bromine atoms.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Arial" panose="020B0604020202020204" pitchFamily="34" charset="0"/>
              </a:rPr>
              <a:t>For example, ethene + chlorine would produce dichloroethane and ethene + iodine would produce </a:t>
            </a:r>
            <a:r>
              <a:rPr kumimoji="0" lang="en-US" altLang="en-US" sz="1900" b="0" i="0" u="none" strike="noStrike" cap="none" normalizeH="0" baseline="0" dirty="0" err="1">
                <a:ln>
                  <a:noFill/>
                </a:ln>
                <a:solidFill>
                  <a:schemeClr val="tx1"/>
                </a:solidFill>
                <a:effectLst/>
                <a:latin typeface="Arial" panose="020B0604020202020204" pitchFamily="34" charset="0"/>
              </a:rPr>
              <a:t>diiodethane</a:t>
            </a:r>
            <a:r>
              <a:rPr kumimoji="0" lang="en-US" altLang="en-US" sz="1900" b="0" i="0" u="none" strike="noStrike" cap="none" normalizeH="0" baseline="0" dirty="0">
                <a:ln>
                  <a:noFill/>
                </a:ln>
                <a:solidFill>
                  <a:schemeClr val="tx1"/>
                </a:solidFill>
                <a:effectLst/>
                <a:latin typeface="Arial" panose="020B0604020202020204" pitchFamily="34" charset="0"/>
              </a:rPr>
              <a:t>. </a:t>
            </a:r>
            <a:endParaRPr kumimoji="0" lang="en-US" altLang="en-US" sz="1200" b="1" i="0" u="none" strike="noStrike" cap="none" normalizeH="0" baseline="0" dirty="0">
              <a:ln>
                <a:noFill/>
              </a:ln>
              <a:solidFill>
                <a:srgbClr val="231F2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900" b="0" i="0" u="none" strike="noStrike" cap="none" normalizeH="0" baseline="0" dirty="0">
                <a:ln>
                  <a:noFill/>
                </a:ln>
                <a:solidFill>
                  <a:schemeClr val="tx1"/>
                </a:solidFill>
                <a:effectLst/>
                <a:latin typeface="Arial" panose="020B0604020202020204" pitchFamily="34" charset="0"/>
              </a:rPr>
              <a:t>  </a:t>
            </a:r>
            <a:endParaRPr kumimoji="0" lang="en-US" altLang="en-US" sz="1200" b="1" i="0" u="none" strike="noStrike" cap="none" normalizeH="0" baseline="0" dirty="0">
              <a:ln>
                <a:noFill/>
              </a:ln>
              <a:solidFill>
                <a:srgbClr val="231F20"/>
              </a:solidFill>
              <a:effectLst/>
              <a:latin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49443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kumimoji="0" lang="en-GB" sz="1200" b="0" i="0" u="none" strike="noStrike" cap="none" normalizeH="0" baseline="0" dirty="0">
              <a:ln>
                <a:noFill/>
              </a:ln>
              <a:solidFill>
                <a:schemeClr val="dk1"/>
              </a:solidFill>
              <a:effectLst/>
              <a:latin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altLang="en-US" sz="1200" b="0" i="0" u="none" strike="noStrike" cap="none" normalizeH="0" baseline="0" dirty="0">
                <a:ln>
                  <a:noFill/>
                </a:ln>
                <a:solidFill>
                  <a:schemeClr val="dk1"/>
                </a:solidFill>
                <a:effectLst/>
                <a:latin typeface="Calibri"/>
              </a:rPr>
              <a:t>Alkenes can also react with hydrogen in a specific addition reaction called hydrogenation, where hydrogen is added.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altLang="en-US" sz="1200" b="0" i="0" u="none" strike="noStrike" cap="none" normalizeH="0" baseline="0" dirty="0">
                <a:ln>
                  <a:noFill/>
                </a:ln>
                <a:solidFill>
                  <a:schemeClr val="dk1"/>
                </a:solidFill>
                <a:effectLst/>
                <a:latin typeface="Calibri"/>
              </a:rPr>
              <a:t>These reactions are not spontaneous and require a catalyst.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5158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clear on the properties of the different fractions, drawing out if they understand the difference between high and low volatility and viscosity.</a:t>
            </a:r>
          </a:p>
          <a:p>
            <a:r>
              <a:rPr lang="en-GB" b="0" dirty="0"/>
              <a:t>Blue: incorrect</a:t>
            </a:r>
          </a:p>
          <a:p>
            <a:r>
              <a:rPr lang="en-GB" b="0" dirty="0"/>
              <a:t>Yellow: correct</a:t>
            </a:r>
          </a:p>
          <a:p>
            <a:r>
              <a:rPr lang="en-GB" b="0" dirty="0"/>
              <a:t>Green: correct</a:t>
            </a:r>
          </a:p>
          <a:p>
            <a:r>
              <a:rPr lang="en-GB" b="0" dirty="0"/>
              <a:t>Pink: incorrect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60364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581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formula for ethene.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it is useful to crack hydrocarbons.</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a:t>
            </a:r>
            <a:r>
              <a:rPr lang="en-GB" baseline="-25000" dirty="0"/>
              <a:t>2</a:t>
            </a:r>
            <a:r>
              <a:rPr lang="en-GB" dirty="0"/>
              <a:t>H</a:t>
            </a:r>
            <a:r>
              <a:rPr lang="en-GB" baseline="-25000" dirty="0"/>
              <a:t>4</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As it produces shorter chain hydrocarbons, which there is greater demand for as they are used in fuels.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general formulae for alkanes and alkenes. If students answer C, they have made the common mistake of noticing that there is no +2 but have forgotten that the number of hydrogens is still 2x the number of carbons. </a:t>
            </a:r>
            <a:r>
              <a:rPr lang="en-GB" b="0" i="1" dirty="0"/>
              <a:t>To fix it, review the general formula for the alkenes.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difference between a saturated and an unsaturated molecule. If students answer C, they have confused the physical and chemical properties. </a:t>
            </a:r>
            <a:r>
              <a:rPr lang="en-GB" b="0" i="1" dirty="0"/>
              <a:t>To fix it, review what happens when alkenes react with hydrogen or bromine.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the misconception that the name of the compound comes from the number of hydrogens rather than carbons. If students answer C, they have confused hydrogenation with naming convention from a bromine addition reaction. </a:t>
            </a:r>
            <a:r>
              <a:rPr lang="en-GB" i="1" dirty="0"/>
              <a:t>To fix it, review the different products that can be made though the alkene reactions.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Drawn out C2H6</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Drawn out C2H4</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Hydrocarbons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This is the first lesson of the chemistry only content. In it students will build on their knowledge of alkenes from cracking and look at their structures and reactions. The reaction between alkenes and water to form alcohols is covered in the formation of ethanol from ethene lesson.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What is the difference between an alkane and an alkene?</a:t>
            </a:r>
          </a:p>
          <a:p>
            <a:r>
              <a:rPr lang="en-GB" sz="1200" b="0" i="1" kern="1200" dirty="0">
                <a:solidFill>
                  <a:schemeClr val="tx1"/>
                </a:solidFill>
                <a:effectLst/>
                <a:latin typeface="+mn-lt"/>
                <a:ea typeface="+mn-ea"/>
                <a:cs typeface="+mn-cs"/>
              </a:rPr>
              <a:t>What could you use to tell the difference between them?</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C5.1.6 Lesson Objectives:</a:t>
            </a:r>
          </a:p>
          <a:p>
            <a:r>
              <a:rPr lang="en-US" sz="1800" dirty="0">
                <a:latin typeface="Century Gothic" panose="020B0502020202020204" pitchFamily="34" charset="0"/>
              </a:rPr>
              <a:t>Critical: State the general formula of the alkenes</a:t>
            </a:r>
          </a:p>
          <a:p>
            <a:r>
              <a:rPr lang="en-US" sz="1800" dirty="0">
                <a:latin typeface="Century Gothic" panose="020B0502020202020204" pitchFamily="34" charset="0"/>
              </a:rPr>
              <a:t>Critical: Use chemical formulae to determine numbers of atoms in molecules </a:t>
            </a:r>
          </a:p>
          <a:p>
            <a:r>
              <a:rPr lang="en-US" sz="1800" dirty="0">
                <a:latin typeface="Century Gothic" panose="020B0502020202020204" pitchFamily="34" charset="0"/>
              </a:rPr>
              <a:t>Core: Describe chemical reactions of the alkenes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supply and demand. If students answer C, they have confused the function of fractional distillation and cracking. </a:t>
            </a:r>
            <a:r>
              <a:rPr lang="en-GB" b="0" i="1" dirty="0"/>
              <a:t>To fix it, review what happens in both fractional distillation and cracking and show students how they are linked.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correctly calculated the number of carbons in the alkene but not the hydrogens, possibly trying to use the general formula for alkanes. If students answer C, they have added the numbers rather than subtracting. </a:t>
            </a:r>
            <a:r>
              <a:rPr lang="en-GB" b="0" i="1" dirty="0"/>
              <a:t>To fix it, give students further practice identifying the formulae of products of cracking.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confused alkanes and alkenes. </a:t>
            </a:r>
            <a:r>
              <a:rPr lang="en-GB" i="1" dirty="0"/>
              <a:t>To fix it, review the general formulae for alkanes and alkenes.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sz="1800" b="0" i="0" u="none" strike="noStrike" dirty="0">
                <a:solidFill>
                  <a:srgbClr val="000000"/>
                </a:solidFill>
                <a:effectLst/>
                <a:latin typeface="Century Gothic" panose="020B0502020202020204" pitchFamily="34" charset="0"/>
              </a:rPr>
              <a:t>In the last lesson, we looked at how cracking is used to break larger alkane hydrocarbon chains into smaller ones. Cracking also produces alkenes, which are useful compounds themselves. Alkenes are a homologous series, a group of compounds with the same functional group, which is a carbon-carbon double bond. </a:t>
            </a:r>
          </a:p>
          <a:p>
            <a:r>
              <a:rPr lang="en-GB" sz="1800" b="0" i="0" u="none" strike="noStrike" dirty="0">
                <a:solidFill>
                  <a:srgbClr val="000000"/>
                </a:solidFill>
                <a:effectLst/>
                <a:latin typeface="Century Gothic" panose="020B0502020202020204" pitchFamily="34" charset="0"/>
              </a:rPr>
              <a:t>Because of this double bond, the carbon atoms that have formed the double bond cannot bond with another hydrogen atom, so the alkenes contain fewer hydrogen atoms than the alkanes.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b="0" i="0" u="none" strike="noStrike" dirty="0">
                <a:solidFill>
                  <a:srgbClr val="000000"/>
                </a:solidFill>
                <a:effectLst/>
                <a:latin typeface="Century Gothic" panose="020B0502020202020204" pitchFamily="34" charset="0"/>
              </a:rPr>
              <a:t>Let’s look at the first four alkenes. We can check that the structural formula is correct by counting the number of bonds each atom can make. Hydrogen needs to share one pair of electrons to get a full outer shell, so hydrogen can only ever form a single bond. Carbon has four electrons in its outer shell so needs to share four pairs of electrons to achieve a full outer shell, meaning that all carbon atoms need to make four bonds.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b="1" i="0" u="none" strike="noStrike" dirty="0">
                <a:solidFill>
                  <a:srgbClr val="000000"/>
                </a:solidFill>
                <a:effectLst/>
                <a:latin typeface="Century Gothic" panose="020B0502020202020204" pitchFamily="34" charset="0"/>
              </a:rPr>
              <a:t>Show students how to count the number of bonds for each carbon atom.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800" b="0" i="0" u="none" strike="noStrike" dirty="0">
              <a:solidFill>
                <a:srgbClr val="000000"/>
              </a:solidFill>
              <a:effectLst/>
              <a:latin typeface="Century Gothic" panose="020B0502020202020204" pitchFamily="34" charset="0"/>
            </a:endParaRPr>
          </a:p>
          <a:p>
            <a:r>
              <a:rPr lang="en-GB" sz="1800" b="0" i="1" u="none" strike="noStrike" dirty="0">
                <a:solidFill>
                  <a:srgbClr val="000000"/>
                </a:solidFill>
                <a:effectLst/>
                <a:latin typeface="Century Gothic" panose="020B0502020202020204" pitchFamily="34" charset="0"/>
              </a:rPr>
              <a:t>Why would there be no methene?</a:t>
            </a:r>
          </a:p>
          <a:p>
            <a:r>
              <a:rPr lang="en-GB" sz="1800" b="0" i="1" u="none" strike="noStrike" dirty="0">
                <a:solidFill>
                  <a:srgbClr val="000000"/>
                </a:solidFill>
                <a:effectLst/>
                <a:latin typeface="Century Gothic" panose="020B0502020202020204" pitchFamily="34" charset="0"/>
              </a:rPr>
              <a:t>Because to be an alkene there needs to be a C=C double bond and the prefix meth- means that there is only one carbon atom. </a:t>
            </a:r>
          </a:p>
          <a:p>
            <a:r>
              <a:rPr lang="en-GB" sz="1800" b="0" i="1" u="none" strike="noStrike" dirty="0">
                <a:solidFill>
                  <a:srgbClr val="000000"/>
                </a:solidFill>
                <a:effectLst/>
                <a:latin typeface="Century Gothic" panose="020B0502020202020204" pitchFamily="34" charset="0"/>
              </a:rPr>
              <a:t>Using this information and the information from last lesson, what is the general formula for the alkenes?</a:t>
            </a:r>
          </a:p>
          <a:p>
            <a:r>
              <a:rPr lang="en-GB" sz="1800" b="1" i="1" u="none" strike="noStrike" dirty="0">
                <a:solidFill>
                  <a:srgbClr val="000000"/>
                </a:solidFill>
                <a:effectLst/>
                <a:latin typeface="Century Gothic" panose="020B0502020202020204" pitchFamily="34" charset="0"/>
              </a:rPr>
              <a:t>C</a:t>
            </a:r>
            <a:r>
              <a:rPr lang="en-GB" sz="1800" b="1" i="1" u="none" strike="noStrike" baseline="-25000" dirty="0">
                <a:solidFill>
                  <a:srgbClr val="000000"/>
                </a:solidFill>
                <a:effectLst/>
                <a:latin typeface="Century Gothic" panose="020B0502020202020204" pitchFamily="34" charset="0"/>
              </a:rPr>
              <a:t>n</a:t>
            </a:r>
            <a:r>
              <a:rPr lang="en-GB" sz="1800" b="1" i="1" u="none" strike="noStrike" dirty="0">
                <a:solidFill>
                  <a:srgbClr val="000000"/>
                </a:solidFill>
                <a:effectLst/>
                <a:latin typeface="Century Gothic" panose="020B0502020202020204" pitchFamily="34" charset="0"/>
              </a:rPr>
              <a:t>H</a:t>
            </a:r>
            <a:r>
              <a:rPr lang="en-GB" sz="1800" b="1" i="1" u="none" strike="noStrike" baseline="-25000" dirty="0">
                <a:solidFill>
                  <a:srgbClr val="000000"/>
                </a:solidFill>
                <a:effectLst/>
                <a:latin typeface="Century Gothic" panose="020B0502020202020204" pitchFamily="34" charset="0"/>
              </a:rPr>
              <a:t>2n</a:t>
            </a: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The general formula for the alkenes is C</a:t>
            </a:r>
            <a:r>
              <a:rPr lang="en-GB" sz="1800" b="0" i="0" u="none" strike="noStrike" baseline="-25000" dirty="0">
                <a:solidFill>
                  <a:srgbClr val="000000"/>
                </a:solidFill>
                <a:effectLst/>
                <a:latin typeface="Century Gothic" panose="020B0502020202020204" pitchFamily="34" charset="0"/>
              </a:rPr>
              <a:t>n</a:t>
            </a:r>
            <a:r>
              <a:rPr lang="en-GB" sz="1800" b="0" i="0" u="none" strike="noStrike" dirty="0">
                <a:solidFill>
                  <a:srgbClr val="000000"/>
                </a:solidFill>
                <a:effectLst/>
                <a:latin typeface="Century Gothic" panose="020B0502020202020204" pitchFamily="34" charset="0"/>
              </a:rPr>
              <a:t>H</a:t>
            </a:r>
            <a:r>
              <a:rPr lang="en-GB" sz="1800" b="0" i="0" u="none" strike="noStrike" baseline="-25000" dirty="0">
                <a:solidFill>
                  <a:srgbClr val="000000"/>
                </a:solidFill>
                <a:effectLst/>
                <a:latin typeface="Century Gothic" panose="020B0502020202020204" pitchFamily="34" charset="0"/>
              </a:rPr>
              <a:t>2n</a:t>
            </a:r>
            <a:r>
              <a:rPr lang="en-GB" sz="1800" b="0" i="0" u="none" strike="noStrike" dirty="0">
                <a:solidFill>
                  <a:srgbClr val="000000"/>
                </a:solidFill>
                <a:effectLst/>
                <a:latin typeface="Century Gothic" panose="020B0502020202020204" pitchFamily="34" charset="0"/>
              </a:rPr>
              <a:t>.</a:t>
            </a:r>
          </a:p>
          <a:p>
            <a:r>
              <a:rPr lang="en-GB" sz="1800" b="0" i="0" u="none" strike="noStrike" dirty="0">
                <a:solidFill>
                  <a:srgbClr val="000000"/>
                </a:solidFill>
                <a:effectLst/>
                <a:latin typeface="Century Gothic" panose="020B0502020202020204" pitchFamily="34" charset="0"/>
              </a:rPr>
              <a:t>Because of this double bond, the alkenes are unsaturated. </a:t>
            </a:r>
          </a:p>
          <a:p>
            <a:r>
              <a:rPr lang="en-GB" sz="1800" b="0" i="1" u="none" strike="noStrike" dirty="0">
                <a:solidFill>
                  <a:srgbClr val="000000"/>
                </a:solidFill>
                <a:effectLst/>
                <a:latin typeface="Century Gothic" panose="020B0502020202020204" pitchFamily="34" charset="0"/>
              </a:rPr>
              <a:t>How can we test for saturation?</a:t>
            </a:r>
          </a:p>
          <a:p>
            <a:r>
              <a:rPr lang="en-GB" sz="1800" b="1" i="1" u="none" strike="noStrike" dirty="0">
                <a:solidFill>
                  <a:srgbClr val="000000"/>
                </a:solidFill>
                <a:effectLst/>
                <a:latin typeface="Century Gothic" panose="020B0502020202020204" pitchFamily="34" charset="0"/>
              </a:rPr>
              <a:t>Adding bromine water. Alkenes would turn bromine water from orange to colourless. </a:t>
            </a:r>
          </a:p>
          <a:p>
            <a:endParaRPr lang="en-GB" sz="1800" b="1" i="1" u="none" strike="noStrike" dirty="0">
              <a:solidFill>
                <a:srgbClr val="000000"/>
              </a:solidFill>
              <a:effectLst/>
              <a:latin typeface="Century Gothic" panose="020B0502020202020204" pitchFamily="34" charset="0"/>
            </a:endParaRPr>
          </a:p>
          <a:p>
            <a:r>
              <a:rPr lang="en-GB" sz="1800" b="0" i="1" u="none" strike="noStrike" dirty="0">
                <a:solidFill>
                  <a:srgbClr val="000000"/>
                </a:solidFill>
                <a:effectLst/>
                <a:latin typeface="Century Gothic" panose="020B0502020202020204" pitchFamily="34" charset="0"/>
              </a:rPr>
              <a:t>How many hydrogen atoms would there be in pentene, which contains 5 carbon atoms?</a:t>
            </a:r>
          </a:p>
          <a:p>
            <a:r>
              <a:rPr lang="en-GB" sz="1800" b="1" i="1" u="none" strike="noStrike" dirty="0">
                <a:solidFill>
                  <a:srgbClr val="000000"/>
                </a:solidFill>
                <a:effectLst/>
                <a:latin typeface="Century Gothic" panose="020B0502020202020204" pitchFamily="34" charset="0"/>
              </a:rPr>
              <a:t>10.</a:t>
            </a:r>
          </a:p>
          <a:p>
            <a:r>
              <a:rPr lang="en-GB" sz="1800" b="0" i="1" u="none" strike="noStrike" dirty="0">
                <a:solidFill>
                  <a:srgbClr val="000000"/>
                </a:solidFill>
                <a:effectLst/>
                <a:latin typeface="Century Gothic" panose="020B0502020202020204" pitchFamily="34" charset="0"/>
              </a:rPr>
              <a:t>How many hydrogen atoms would there be in </a:t>
            </a:r>
            <a:r>
              <a:rPr lang="en-GB" sz="1800" b="0" i="1" u="none" strike="noStrike" dirty="0" err="1">
                <a:solidFill>
                  <a:srgbClr val="000000"/>
                </a:solidFill>
                <a:effectLst/>
                <a:latin typeface="Century Gothic" panose="020B0502020202020204" pitchFamily="34" charset="0"/>
              </a:rPr>
              <a:t>decene</a:t>
            </a:r>
            <a:r>
              <a:rPr lang="en-GB" sz="1800" b="0" i="1" u="none" strike="noStrike" dirty="0">
                <a:solidFill>
                  <a:srgbClr val="000000"/>
                </a:solidFill>
                <a:effectLst/>
                <a:latin typeface="Century Gothic" panose="020B0502020202020204" pitchFamily="34" charset="0"/>
              </a:rPr>
              <a:t>, which contains 10 carbon atoms?</a:t>
            </a:r>
          </a:p>
          <a:p>
            <a:r>
              <a:rPr lang="en-GB" sz="1800" b="1" i="1" u="none" strike="noStrike" dirty="0">
                <a:solidFill>
                  <a:srgbClr val="000000"/>
                </a:solidFill>
                <a:effectLst/>
                <a:latin typeface="Century Gothic" panose="020B0502020202020204" pitchFamily="34" charset="0"/>
              </a:rPr>
              <a:t>10.</a:t>
            </a:r>
          </a:p>
          <a:p>
            <a:r>
              <a:rPr lang="en-GB" sz="1800" b="0" i="1" u="none" strike="noStrike" dirty="0">
                <a:solidFill>
                  <a:srgbClr val="000000"/>
                </a:solidFill>
                <a:effectLst/>
                <a:latin typeface="Century Gothic" panose="020B0502020202020204" pitchFamily="34" charset="0"/>
              </a:rPr>
              <a:t>How many carbon atoms would there be in </a:t>
            </a:r>
            <a:r>
              <a:rPr lang="en-GB" sz="1800" b="0" i="1" u="none" strike="noStrike" dirty="0" err="1">
                <a:solidFill>
                  <a:srgbClr val="000000"/>
                </a:solidFill>
                <a:effectLst/>
                <a:latin typeface="Century Gothic" panose="020B0502020202020204" pitchFamily="34" charset="0"/>
              </a:rPr>
              <a:t>dodecene</a:t>
            </a:r>
            <a:r>
              <a:rPr lang="en-GB" sz="1800" b="0" i="1" u="none" strike="noStrike" dirty="0">
                <a:solidFill>
                  <a:srgbClr val="000000"/>
                </a:solidFill>
                <a:effectLst/>
                <a:latin typeface="Century Gothic" panose="020B0502020202020204" pitchFamily="34" charset="0"/>
              </a:rPr>
              <a:t>, which contains 24 hydrogen atoms?</a:t>
            </a:r>
          </a:p>
          <a:p>
            <a:r>
              <a:rPr lang="en-GB" sz="1800" b="1" i="1" u="none" strike="noStrike" dirty="0">
                <a:solidFill>
                  <a:srgbClr val="000000"/>
                </a:solidFill>
                <a:effectLst/>
                <a:latin typeface="Century Gothic" panose="020B0502020202020204" pitchFamily="34" charset="0"/>
              </a:rPr>
              <a:t>12.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99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functional groups of the alkenes is the C=C double bond, so there need to be at least 2 carbon atoms. The prefix ‘meth’ means one carbon atom.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97523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451190" y="1196304"/>
            <a:ext cx="10620000" cy="461665"/>
          </a:xfrm>
          <a:prstGeom prst="rect">
            <a:avLst/>
          </a:prstGeom>
          <a:noFill/>
          <a:ln>
            <a:noFill/>
          </a:ln>
        </p:spPr>
        <p:txBody>
          <a:bodyPr wrap="square" rtlCol="0">
            <a:spAutoFit/>
          </a:bodyPr>
          <a:lstStyle/>
          <a:p>
            <a:r>
              <a:rPr lang="en-US" sz="2400" dirty="0">
                <a:latin typeface="Century Gothic" panose="020B0502020202020204" pitchFamily="34" charset="0"/>
              </a:rPr>
              <a:t>Why is there no such thing as </a:t>
            </a:r>
            <a:r>
              <a:rPr lang="en-US" sz="2400" b="1" dirty="0">
                <a:latin typeface="Century Gothic" panose="020B0502020202020204" pitchFamily="34" charset="0"/>
              </a:rPr>
              <a:t>methene</a:t>
            </a:r>
            <a:r>
              <a:rPr lang="en-US" sz="2400" dirty="0">
                <a:latin typeface="Century Gothic" panose="020B0502020202020204" pitchFamily="34" charset="0"/>
              </a:rPr>
              <a:t>?</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3434351" y="1539432"/>
            <a:ext cx="7491745" cy="5318567"/>
          </a:xfrm>
          <a:prstGeom prst="rect">
            <a:avLst/>
          </a:prstGeom>
        </p:spPr>
      </p:pic>
    </p:spTree>
    <p:extLst>
      <p:ext uri="{BB962C8B-B14F-4D97-AF65-F5344CB8AC3E}">
        <p14:creationId xmlns:p14="http://schemas.microsoft.com/office/powerpoint/2010/main" val="3574965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4BA04-EB89-26BD-51D8-090E08B71467}"/>
              </a:ext>
            </a:extLst>
          </p:cNvPr>
          <p:cNvSpPr>
            <a:spLocks noGrp="1"/>
          </p:cNvSpPr>
          <p:nvPr>
            <p:ph type="title"/>
          </p:nvPr>
        </p:nvSpPr>
        <p:spPr/>
        <p:txBody>
          <a:bodyPr/>
          <a:lstStyle/>
          <a:p>
            <a:r>
              <a:rPr lang="en-GB" dirty="0">
                <a:latin typeface="Century Gothic" panose="020B0502020202020204" pitchFamily="34" charset="0"/>
              </a:rPr>
              <a:t>Reactions of Alkenes</a:t>
            </a:r>
          </a:p>
        </p:txBody>
      </p:sp>
      <p:sp>
        <p:nvSpPr>
          <p:cNvPr id="4" name="AutoShape 2" descr="Alkenes table">
            <a:extLst>
              <a:ext uri="{FF2B5EF4-FFF2-40B4-BE49-F238E27FC236}">
                <a16:creationId xmlns:a16="http://schemas.microsoft.com/office/drawing/2014/main" id="{3989BC8F-C22C-EC84-67C7-4F479AA25622}"/>
              </a:ext>
            </a:extLst>
          </p:cNvPr>
          <p:cNvSpPr>
            <a:spLocks noChangeAspect="1" noChangeArrowheads="1"/>
          </p:cNvSpPr>
          <p:nvPr/>
        </p:nvSpPr>
        <p:spPr bwMode="auto">
          <a:xfrm>
            <a:off x="531606" y="434574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TextBox 4">
            <a:extLst>
              <a:ext uri="{FF2B5EF4-FFF2-40B4-BE49-F238E27FC236}">
                <a16:creationId xmlns:a16="http://schemas.microsoft.com/office/drawing/2014/main" id="{88C4F2CD-6574-4FD3-4101-C8B1175BE804}"/>
              </a:ext>
            </a:extLst>
          </p:cNvPr>
          <p:cNvSpPr txBox="1"/>
          <p:nvPr/>
        </p:nvSpPr>
        <p:spPr>
          <a:xfrm>
            <a:off x="426065" y="1788832"/>
            <a:ext cx="10879434" cy="830997"/>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alkenes</a:t>
            </a:r>
            <a:r>
              <a:rPr lang="en-GB" sz="2400" dirty="0">
                <a:latin typeface="Century Gothic" panose="020B0502020202020204" pitchFamily="34" charset="0"/>
              </a:rPr>
              <a:t> have similar chemical properties because of their C=C double bonds, which makes them reactive. </a:t>
            </a:r>
            <a:endParaRPr lang="en-GB" sz="2400" b="1" dirty="0">
              <a:latin typeface="Century Gothic" panose="020B0502020202020204" pitchFamily="34" charset="0"/>
            </a:endParaRPr>
          </a:p>
        </p:txBody>
      </p:sp>
      <p:sp>
        <p:nvSpPr>
          <p:cNvPr id="6" name="TextBox 5">
            <a:extLst>
              <a:ext uri="{FF2B5EF4-FFF2-40B4-BE49-F238E27FC236}">
                <a16:creationId xmlns:a16="http://schemas.microsoft.com/office/drawing/2014/main" id="{137EBF46-3D74-E990-BAAA-5C6AFEB0B651}"/>
              </a:ext>
            </a:extLst>
          </p:cNvPr>
          <p:cNvSpPr txBox="1"/>
          <p:nvPr/>
        </p:nvSpPr>
        <p:spPr>
          <a:xfrm>
            <a:off x="439316" y="847927"/>
            <a:ext cx="10879434" cy="830997"/>
          </a:xfrm>
          <a:prstGeom prst="rect">
            <a:avLst/>
          </a:prstGeom>
          <a:noFill/>
        </p:spPr>
        <p:txBody>
          <a:bodyPr wrap="square" rtlCol="0">
            <a:spAutoFit/>
          </a:bodyPr>
          <a:lstStyle/>
          <a:p>
            <a:r>
              <a:rPr lang="en-GB" sz="2400" dirty="0">
                <a:latin typeface="Century Gothic" panose="020B0502020202020204" pitchFamily="34" charset="0"/>
              </a:rPr>
              <a:t>Like the alkanes, the alkenes show patterns in physical properties, such as boiling points.</a:t>
            </a:r>
            <a:endParaRPr lang="en-GB" sz="2400" b="1" dirty="0">
              <a:latin typeface="Century Gothic" panose="020B0502020202020204" pitchFamily="34" charset="0"/>
            </a:endParaRPr>
          </a:p>
        </p:txBody>
      </p:sp>
      <p:sp>
        <p:nvSpPr>
          <p:cNvPr id="7" name="TextBox 6">
            <a:extLst>
              <a:ext uri="{FF2B5EF4-FFF2-40B4-BE49-F238E27FC236}">
                <a16:creationId xmlns:a16="http://schemas.microsoft.com/office/drawing/2014/main" id="{9EC8D03B-5751-A7A1-9FD7-392334C98325}"/>
              </a:ext>
            </a:extLst>
          </p:cNvPr>
          <p:cNvSpPr txBox="1"/>
          <p:nvPr/>
        </p:nvSpPr>
        <p:spPr>
          <a:xfrm>
            <a:off x="439317" y="2795998"/>
            <a:ext cx="10879434" cy="1200329"/>
          </a:xfrm>
          <a:prstGeom prst="rect">
            <a:avLst/>
          </a:prstGeom>
          <a:noFill/>
        </p:spPr>
        <p:txBody>
          <a:bodyPr wrap="square" rtlCol="0">
            <a:spAutoFit/>
          </a:bodyPr>
          <a:lstStyle/>
          <a:p>
            <a:r>
              <a:rPr lang="en-GB" sz="2400" dirty="0">
                <a:solidFill>
                  <a:srgbClr val="000000"/>
                </a:solidFill>
                <a:latin typeface="Century Gothic" panose="020B0502020202020204" pitchFamily="34" charset="0"/>
              </a:rPr>
              <a:t>Alkenes react with </a:t>
            </a:r>
            <a:r>
              <a:rPr lang="en-GB" sz="2400" b="1" dirty="0">
                <a:solidFill>
                  <a:srgbClr val="000000"/>
                </a:solidFill>
                <a:latin typeface="Century Gothic" panose="020B0502020202020204" pitchFamily="34" charset="0"/>
              </a:rPr>
              <a:t>oxygen</a:t>
            </a:r>
            <a:r>
              <a:rPr lang="en-GB" sz="2400" dirty="0">
                <a:solidFill>
                  <a:srgbClr val="000000"/>
                </a:solidFill>
                <a:latin typeface="Century Gothic" panose="020B0502020202020204" pitchFamily="34" charset="0"/>
              </a:rPr>
              <a:t> in combustion reactions in the same way as other hydrocarbons, but they tend to burn in air with </a:t>
            </a:r>
            <a:r>
              <a:rPr lang="en-GB" sz="2400" b="1" dirty="0">
                <a:solidFill>
                  <a:srgbClr val="000000"/>
                </a:solidFill>
                <a:latin typeface="Century Gothic" panose="020B0502020202020204" pitchFamily="34" charset="0"/>
              </a:rPr>
              <a:t>smoky</a:t>
            </a:r>
            <a:r>
              <a:rPr lang="en-GB" sz="2400" dirty="0">
                <a:solidFill>
                  <a:srgbClr val="000000"/>
                </a:solidFill>
                <a:latin typeface="Century Gothic" panose="020B0502020202020204" pitchFamily="34" charset="0"/>
              </a:rPr>
              <a:t> flames because of </a:t>
            </a:r>
            <a:r>
              <a:rPr lang="en-GB" sz="2400" b="1" dirty="0">
                <a:solidFill>
                  <a:srgbClr val="000000"/>
                </a:solidFill>
                <a:latin typeface="Century Gothic" panose="020B0502020202020204" pitchFamily="34" charset="0"/>
              </a:rPr>
              <a:t>incomplete combustion</a:t>
            </a:r>
            <a:r>
              <a:rPr lang="en-GB" sz="2400" dirty="0">
                <a:solidFill>
                  <a:srgbClr val="000000"/>
                </a:solidFill>
                <a:latin typeface="Century Gothic" panose="020B0502020202020204" pitchFamily="34" charset="0"/>
              </a:rPr>
              <a:t>.</a:t>
            </a:r>
            <a:endParaRPr lang="en-GB" sz="2400" b="1" dirty="0">
              <a:latin typeface="Century Gothic" panose="020B0502020202020204" pitchFamily="34" charset="0"/>
            </a:endParaRPr>
          </a:p>
        </p:txBody>
      </p:sp>
      <p:pic>
        <p:nvPicPr>
          <p:cNvPr id="1028" name="Picture 4" descr="Colorado, Fire, Sky, Clouds, Smoke">
            <a:extLst>
              <a:ext uri="{FF2B5EF4-FFF2-40B4-BE49-F238E27FC236}">
                <a16:creationId xmlns:a16="http://schemas.microsoft.com/office/drawing/2014/main" id="{787FE261-E614-D1EC-567F-CF709868C3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087" b="39642"/>
          <a:stretch/>
        </p:blipFill>
        <p:spPr bwMode="auto">
          <a:xfrm>
            <a:off x="7131326" y="3993322"/>
            <a:ext cx="4139648" cy="260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92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11FC-D8B9-A108-C4C0-CD87E60399B2}"/>
              </a:ext>
            </a:extLst>
          </p:cNvPr>
          <p:cNvSpPr>
            <a:spLocks noGrp="1"/>
          </p:cNvSpPr>
          <p:nvPr>
            <p:ph type="title"/>
          </p:nvPr>
        </p:nvSpPr>
        <p:spPr/>
        <p:txBody>
          <a:bodyPr/>
          <a:lstStyle/>
          <a:p>
            <a:r>
              <a:rPr lang="en-GB" dirty="0">
                <a:latin typeface="Century Gothic" panose="020B0502020202020204" pitchFamily="34" charset="0"/>
              </a:rPr>
              <a:t>Reactions of Alkenes</a:t>
            </a:r>
          </a:p>
        </p:txBody>
      </p:sp>
      <p:sp>
        <p:nvSpPr>
          <p:cNvPr id="3" name="TextBox 2">
            <a:extLst>
              <a:ext uri="{FF2B5EF4-FFF2-40B4-BE49-F238E27FC236}">
                <a16:creationId xmlns:a16="http://schemas.microsoft.com/office/drawing/2014/main" id="{5661A641-731B-3B2E-35FA-988F78556C95}"/>
              </a:ext>
            </a:extLst>
          </p:cNvPr>
          <p:cNvSpPr txBox="1"/>
          <p:nvPr/>
        </p:nvSpPr>
        <p:spPr>
          <a:xfrm>
            <a:off x="465822" y="914189"/>
            <a:ext cx="10879434" cy="830997"/>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functional group (C=C) </a:t>
            </a:r>
            <a:r>
              <a:rPr lang="en-GB" sz="2400" dirty="0">
                <a:latin typeface="Century Gothic" panose="020B0502020202020204" pitchFamily="34" charset="0"/>
              </a:rPr>
              <a:t>of the alkenes allows them to undergo addition reactions.</a:t>
            </a:r>
            <a:endParaRPr lang="en-GB"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69DEE752-9116-7EEC-A467-E05A8280E005}"/>
              </a:ext>
            </a:extLst>
          </p:cNvPr>
          <p:cNvSpPr txBox="1"/>
          <p:nvPr/>
        </p:nvSpPr>
        <p:spPr>
          <a:xfrm>
            <a:off x="1771163" y="1925312"/>
            <a:ext cx="1555134" cy="461665"/>
          </a:xfrm>
          <a:prstGeom prst="rect">
            <a:avLst/>
          </a:prstGeom>
          <a:noFill/>
        </p:spPr>
        <p:txBody>
          <a:bodyPr wrap="square" rtlCol="0">
            <a:spAutoFit/>
          </a:bodyPr>
          <a:lstStyle/>
          <a:p>
            <a:r>
              <a:rPr lang="en-GB" sz="2400" b="1" dirty="0">
                <a:latin typeface="Century Gothic" panose="020B0502020202020204" pitchFamily="34" charset="0"/>
              </a:rPr>
              <a:t>Ethene</a:t>
            </a: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6D871850-9089-72AF-6D8B-BE7F357212DC}"/>
              </a:ext>
            </a:extLst>
          </p:cNvPr>
          <p:cNvCxnSpPr/>
          <p:nvPr/>
        </p:nvCxnSpPr>
        <p:spPr>
          <a:xfrm>
            <a:off x="2057213" y="281966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CDA92ED-31BD-B7E6-7F25-3FB7735BE0AD}"/>
              </a:ext>
            </a:extLst>
          </p:cNvPr>
          <p:cNvCxnSpPr/>
          <p:nvPr/>
        </p:nvCxnSpPr>
        <p:spPr>
          <a:xfrm>
            <a:off x="2080879" y="34619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C5174C-1DDE-E82D-2180-9E53BBA9785E}"/>
              </a:ext>
            </a:extLst>
          </p:cNvPr>
          <p:cNvSpPr txBox="1"/>
          <p:nvPr/>
        </p:nvSpPr>
        <p:spPr>
          <a:xfrm>
            <a:off x="1874050" y="367963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 name="TextBox 7">
            <a:extLst>
              <a:ext uri="{FF2B5EF4-FFF2-40B4-BE49-F238E27FC236}">
                <a16:creationId xmlns:a16="http://schemas.microsoft.com/office/drawing/2014/main" id="{F8DEAD1F-556E-1F71-D775-962EDBFF1A76}"/>
              </a:ext>
            </a:extLst>
          </p:cNvPr>
          <p:cNvSpPr txBox="1"/>
          <p:nvPr/>
        </p:nvSpPr>
        <p:spPr>
          <a:xfrm>
            <a:off x="1854170" y="302649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 name="TextBox 8">
            <a:extLst>
              <a:ext uri="{FF2B5EF4-FFF2-40B4-BE49-F238E27FC236}">
                <a16:creationId xmlns:a16="http://schemas.microsoft.com/office/drawing/2014/main" id="{8D8B5093-D969-45A9-2532-3FD6065DC013}"/>
              </a:ext>
            </a:extLst>
          </p:cNvPr>
          <p:cNvSpPr txBox="1"/>
          <p:nvPr/>
        </p:nvSpPr>
        <p:spPr>
          <a:xfrm>
            <a:off x="1904811" y="237335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B45CCB80-4D43-4949-C226-D971A7F9DAA8}"/>
              </a:ext>
            </a:extLst>
          </p:cNvPr>
          <p:cNvCxnSpPr>
            <a:cxnSpLocks/>
          </p:cNvCxnSpPr>
          <p:nvPr/>
        </p:nvCxnSpPr>
        <p:spPr>
          <a:xfrm flipH="1">
            <a:off x="2255047" y="323711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B85463-4362-45B8-D563-FA6A21B88F30}"/>
              </a:ext>
            </a:extLst>
          </p:cNvPr>
          <p:cNvCxnSpPr/>
          <p:nvPr/>
        </p:nvCxnSpPr>
        <p:spPr>
          <a:xfrm>
            <a:off x="2726448" y="28130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86B4AE-8E9D-FF26-7192-65D6B53C88F5}"/>
              </a:ext>
            </a:extLst>
          </p:cNvPr>
          <p:cNvCxnSpPr/>
          <p:nvPr/>
        </p:nvCxnSpPr>
        <p:spPr>
          <a:xfrm>
            <a:off x="2750114" y="34552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33DE4C-01FA-2A1C-0579-50E1B1CE6732}"/>
              </a:ext>
            </a:extLst>
          </p:cNvPr>
          <p:cNvSpPr txBox="1"/>
          <p:nvPr/>
        </p:nvSpPr>
        <p:spPr>
          <a:xfrm>
            <a:off x="2543285" y="367301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 name="TextBox 13">
            <a:extLst>
              <a:ext uri="{FF2B5EF4-FFF2-40B4-BE49-F238E27FC236}">
                <a16:creationId xmlns:a16="http://schemas.microsoft.com/office/drawing/2014/main" id="{28FA8B69-BCF4-23BC-B286-BE2E2B732EC6}"/>
              </a:ext>
            </a:extLst>
          </p:cNvPr>
          <p:cNvSpPr txBox="1"/>
          <p:nvPr/>
        </p:nvSpPr>
        <p:spPr>
          <a:xfrm>
            <a:off x="2503526" y="301987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6848EF0B-D72B-3586-E2DD-CFC129046788}"/>
              </a:ext>
            </a:extLst>
          </p:cNvPr>
          <p:cNvSpPr txBox="1"/>
          <p:nvPr/>
        </p:nvSpPr>
        <p:spPr>
          <a:xfrm>
            <a:off x="2574046" y="236672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014BC803-7435-5197-6930-FEEF1FBAC792}"/>
              </a:ext>
            </a:extLst>
          </p:cNvPr>
          <p:cNvCxnSpPr>
            <a:cxnSpLocks/>
          </p:cNvCxnSpPr>
          <p:nvPr/>
        </p:nvCxnSpPr>
        <p:spPr>
          <a:xfrm flipH="1">
            <a:off x="2248424" y="33099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CFB021-394A-9E0C-73FF-0A6672279A80}"/>
              </a:ext>
            </a:extLst>
          </p:cNvPr>
          <p:cNvSpPr txBox="1"/>
          <p:nvPr/>
        </p:nvSpPr>
        <p:spPr>
          <a:xfrm>
            <a:off x="3293166" y="3038707"/>
            <a:ext cx="381836" cy="461665"/>
          </a:xfrm>
          <a:prstGeom prst="rect">
            <a:avLst/>
          </a:prstGeom>
          <a:noFill/>
        </p:spPr>
        <p:txBody>
          <a:bodyPr wrap="none" rtlCol="0">
            <a:spAutoFit/>
          </a:bodyPr>
          <a:lstStyle/>
          <a:p>
            <a:r>
              <a:rPr lang="en-GB" sz="2400" dirty="0"/>
              <a:t>+</a:t>
            </a:r>
          </a:p>
        </p:txBody>
      </p:sp>
      <p:sp>
        <p:nvSpPr>
          <p:cNvPr id="18" name="TextBox 17">
            <a:extLst>
              <a:ext uri="{FF2B5EF4-FFF2-40B4-BE49-F238E27FC236}">
                <a16:creationId xmlns:a16="http://schemas.microsoft.com/office/drawing/2014/main" id="{50898714-3B1D-7C53-0323-DD1911593D06}"/>
              </a:ext>
            </a:extLst>
          </p:cNvPr>
          <p:cNvSpPr txBox="1"/>
          <p:nvPr/>
        </p:nvSpPr>
        <p:spPr>
          <a:xfrm>
            <a:off x="3911388" y="1918686"/>
            <a:ext cx="1707533" cy="461665"/>
          </a:xfrm>
          <a:prstGeom prst="rect">
            <a:avLst/>
          </a:prstGeom>
          <a:noFill/>
        </p:spPr>
        <p:txBody>
          <a:bodyPr wrap="square" rtlCol="0">
            <a:spAutoFit/>
          </a:bodyPr>
          <a:lstStyle/>
          <a:p>
            <a:r>
              <a:rPr lang="en-GB" sz="2400" b="1" dirty="0">
                <a:latin typeface="Century Gothic" panose="020B0502020202020204" pitchFamily="34" charset="0"/>
              </a:rPr>
              <a:t>Bromine</a:t>
            </a:r>
            <a:endParaRPr lang="en-GB" sz="2400" dirty="0">
              <a:latin typeface="Century Gothic" panose="020B0502020202020204" pitchFamily="34" charset="0"/>
            </a:endParaRPr>
          </a:p>
        </p:txBody>
      </p:sp>
      <p:sp>
        <p:nvSpPr>
          <p:cNvPr id="19" name="TextBox 18">
            <a:extLst>
              <a:ext uri="{FF2B5EF4-FFF2-40B4-BE49-F238E27FC236}">
                <a16:creationId xmlns:a16="http://schemas.microsoft.com/office/drawing/2014/main" id="{AB5016B9-ABEB-0686-B0AE-ABD7BBF1434E}"/>
              </a:ext>
            </a:extLst>
          </p:cNvPr>
          <p:cNvSpPr txBox="1"/>
          <p:nvPr/>
        </p:nvSpPr>
        <p:spPr>
          <a:xfrm>
            <a:off x="4014274" y="3039748"/>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20" name="TextBox 19">
            <a:extLst>
              <a:ext uri="{FF2B5EF4-FFF2-40B4-BE49-F238E27FC236}">
                <a16:creationId xmlns:a16="http://schemas.microsoft.com/office/drawing/2014/main" id="{5A0F5CF7-A988-70BD-2DFF-26AB46F98890}"/>
              </a:ext>
            </a:extLst>
          </p:cNvPr>
          <p:cNvSpPr txBox="1"/>
          <p:nvPr/>
        </p:nvSpPr>
        <p:spPr>
          <a:xfrm>
            <a:off x="4663630" y="3033122"/>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cxnSp>
        <p:nvCxnSpPr>
          <p:cNvPr id="21" name="Straight Connector 20">
            <a:extLst>
              <a:ext uri="{FF2B5EF4-FFF2-40B4-BE49-F238E27FC236}">
                <a16:creationId xmlns:a16="http://schemas.microsoft.com/office/drawing/2014/main" id="{D792C812-2151-537D-1757-220D03E306C0}"/>
              </a:ext>
            </a:extLst>
          </p:cNvPr>
          <p:cNvCxnSpPr>
            <a:cxnSpLocks/>
          </p:cNvCxnSpPr>
          <p:nvPr/>
        </p:nvCxnSpPr>
        <p:spPr>
          <a:xfrm flipH="1">
            <a:off x="4388650" y="328349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90F529-FAA6-1C49-323D-F52DD886C4A1}"/>
              </a:ext>
            </a:extLst>
          </p:cNvPr>
          <p:cNvSpPr txBox="1"/>
          <p:nvPr/>
        </p:nvSpPr>
        <p:spPr>
          <a:xfrm>
            <a:off x="5751444" y="3051960"/>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23" name="Straight Connector 22">
            <a:extLst>
              <a:ext uri="{FF2B5EF4-FFF2-40B4-BE49-F238E27FC236}">
                <a16:creationId xmlns:a16="http://schemas.microsoft.com/office/drawing/2014/main" id="{318451BE-DD72-680A-7D53-55D6007F6E99}"/>
              </a:ext>
            </a:extLst>
          </p:cNvPr>
          <p:cNvCxnSpPr/>
          <p:nvPr/>
        </p:nvCxnSpPr>
        <p:spPr>
          <a:xfrm>
            <a:off x="7040031" y="28329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F4C7068-59C3-1E10-9827-EAB73219BBA1}"/>
              </a:ext>
            </a:extLst>
          </p:cNvPr>
          <p:cNvCxnSpPr/>
          <p:nvPr/>
        </p:nvCxnSpPr>
        <p:spPr>
          <a:xfrm>
            <a:off x="7063697" y="34751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A99B4B-FEEB-4899-6776-C95ED3AC4D57}"/>
              </a:ext>
            </a:extLst>
          </p:cNvPr>
          <p:cNvSpPr txBox="1"/>
          <p:nvPr/>
        </p:nvSpPr>
        <p:spPr>
          <a:xfrm>
            <a:off x="6856868" y="3692891"/>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26" name="TextBox 25">
            <a:extLst>
              <a:ext uri="{FF2B5EF4-FFF2-40B4-BE49-F238E27FC236}">
                <a16:creationId xmlns:a16="http://schemas.microsoft.com/office/drawing/2014/main" id="{75DFF5D5-F17E-0283-BF9D-42491A8ADB07}"/>
              </a:ext>
            </a:extLst>
          </p:cNvPr>
          <p:cNvSpPr txBox="1"/>
          <p:nvPr/>
        </p:nvSpPr>
        <p:spPr>
          <a:xfrm>
            <a:off x="6836988" y="30397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7" name="TextBox 26">
            <a:extLst>
              <a:ext uri="{FF2B5EF4-FFF2-40B4-BE49-F238E27FC236}">
                <a16:creationId xmlns:a16="http://schemas.microsoft.com/office/drawing/2014/main" id="{18720C08-7116-9165-848B-E17284C4C0A2}"/>
              </a:ext>
            </a:extLst>
          </p:cNvPr>
          <p:cNvSpPr txBox="1"/>
          <p:nvPr/>
        </p:nvSpPr>
        <p:spPr>
          <a:xfrm>
            <a:off x="6887629" y="23866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8" name="Straight Connector 27">
            <a:extLst>
              <a:ext uri="{FF2B5EF4-FFF2-40B4-BE49-F238E27FC236}">
                <a16:creationId xmlns:a16="http://schemas.microsoft.com/office/drawing/2014/main" id="{82024539-96C9-509B-1A06-09E89C097A69}"/>
              </a:ext>
            </a:extLst>
          </p:cNvPr>
          <p:cNvCxnSpPr>
            <a:cxnSpLocks/>
          </p:cNvCxnSpPr>
          <p:nvPr/>
        </p:nvCxnSpPr>
        <p:spPr>
          <a:xfrm flipH="1">
            <a:off x="7237865" y="325036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089222-C1B8-B670-6CDD-EDAB1E11A418}"/>
              </a:ext>
            </a:extLst>
          </p:cNvPr>
          <p:cNvCxnSpPr/>
          <p:nvPr/>
        </p:nvCxnSpPr>
        <p:spPr>
          <a:xfrm>
            <a:off x="7709266" y="28262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8FAA05-E096-DCC1-7FDB-4CD86BFCAE48}"/>
              </a:ext>
            </a:extLst>
          </p:cNvPr>
          <p:cNvCxnSpPr/>
          <p:nvPr/>
        </p:nvCxnSpPr>
        <p:spPr>
          <a:xfrm>
            <a:off x="7732932" y="346855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E0BE86-CA3A-DF66-E334-47803C8CE623}"/>
              </a:ext>
            </a:extLst>
          </p:cNvPr>
          <p:cNvSpPr txBox="1"/>
          <p:nvPr/>
        </p:nvSpPr>
        <p:spPr>
          <a:xfrm>
            <a:off x="7526103" y="3686265"/>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32" name="TextBox 31">
            <a:extLst>
              <a:ext uri="{FF2B5EF4-FFF2-40B4-BE49-F238E27FC236}">
                <a16:creationId xmlns:a16="http://schemas.microsoft.com/office/drawing/2014/main" id="{7D4B6A46-9D23-CE7B-73E9-9465F0401877}"/>
              </a:ext>
            </a:extLst>
          </p:cNvPr>
          <p:cNvSpPr txBox="1"/>
          <p:nvPr/>
        </p:nvSpPr>
        <p:spPr>
          <a:xfrm>
            <a:off x="7486344" y="303312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3" name="TextBox 32">
            <a:extLst>
              <a:ext uri="{FF2B5EF4-FFF2-40B4-BE49-F238E27FC236}">
                <a16:creationId xmlns:a16="http://schemas.microsoft.com/office/drawing/2014/main" id="{1B7888B5-7B0C-D7C6-3358-E465FFEBD540}"/>
              </a:ext>
            </a:extLst>
          </p:cNvPr>
          <p:cNvSpPr txBox="1"/>
          <p:nvPr/>
        </p:nvSpPr>
        <p:spPr>
          <a:xfrm>
            <a:off x="7556864" y="23799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F53B4C6A-E127-56E6-16B0-EE676435CBA2}"/>
              </a:ext>
            </a:extLst>
          </p:cNvPr>
          <p:cNvCxnSpPr>
            <a:cxnSpLocks/>
          </p:cNvCxnSpPr>
          <p:nvPr/>
        </p:nvCxnSpPr>
        <p:spPr>
          <a:xfrm flipH="1">
            <a:off x="7867347" y="32834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163B40-522B-F207-CA0A-F2D3F232C312}"/>
              </a:ext>
            </a:extLst>
          </p:cNvPr>
          <p:cNvCxnSpPr>
            <a:cxnSpLocks/>
          </p:cNvCxnSpPr>
          <p:nvPr/>
        </p:nvCxnSpPr>
        <p:spPr>
          <a:xfrm flipH="1">
            <a:off x="6528878" y="327686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DCC9CB7-C951-7856-3C5D-99C4427B10A9}"/>
              </a:ext>
            </a:extLst>
          </p:cNvPr>
          <p:cNvSpPr txBox="1"/>
          <p:nvPr/>
        </p:nvSpPr>
        <p:spPr>
          <a:xfrm>
            <a:off x="6207508" y="304637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7" name="TextBox 36">
            <a:extLst>
              <a:ext uri="{FF2B5EF4-FFF2-40B4-BE49-F238E27FC236}">
                <a16:creationId xmlns:a16="http://schemas.microsoft.com/office/drawing/2014/main" id="{2011D162-8A95-A712-AE86-6489C894C82D}"/>
              </a:ext>
            </a:extLst>
          </p:cNvPr>
          <p:cNvSpPr txBox="1"/>
          <p:nvPr/>
        </p:nvSpPr>
        <p:spPr>
          <a:xfrm>
            <a:off x="8129073" y="30596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A8CDC3D8-732B-8830-ADEE-FD63834299A7}"/>
              </a:ext>
            </a:extLst>
          </p:cNvPr>
          <p:cNvSpPr txBox="1"/>
          <p:nvPr/>
        </p:nvSpPr>
        <p:spPr>
          <a:xfrm>
            <a:off x="6210641" y="1971694"/>
            <a:ext cx="3470073" cy="461665"/>
          </a:xfrm>
          <a:prstGeom prst="rect">
            <a:avLst/>
          </a:prstGeom>
          <a:noFill/>
        </p:spPr>
        <p:txBody>
          <a:bodyPr wrap="square" rtlCol="0">
            <a:spAutoFit/>
          </a:bodyPr>
          <a:lstStyle/>
          <a:p>
            <a:r>
              <a:rPr lang="en-GB" sz="2400" b="1" dirty="0">
                <a:latin typeface="Century Gothic" panose="020B0502020202020204" pitchFamily="34" charset="0"/>
              </a:rPr>
              <a:t>1,2-dibromoethane</a:t>
            </a:r>
            <a:endParaRPr lang="en-GB" sz="2400" dirty="0">
              <a:latin typeface="Century Gothic" panose="020B0502020202020204" pitchFamily="34" charset="0"/>
            </a:endParaRPr>
          </a:p>
        </p:txBody>
      </p:sp>
      <p:sp>
        <p:nvSpPr>
          <p:cNvPr id="39" name="TextBox 38">
            <a:extLst>
              <a:ext uri="{FF2B5EF4-FFF2-40B4-BE49-F238E27FC236}">
                <a16:creationId xmlns:a16="http://schemas.microsoft.com/office/drawing/2014/main" id="{1F6163A8-F99F-FC01-AEDA-4F7DD134636C}"/>
              </a:ext>
            </a:extLst>
          </p:cNvPr>
          <p:cNvSpPr txBox="1"/>
          <p:nvPr/>
        </p:nvSpPr>
        <p:spPr>
          <a:xfrm>
            <a:off x="611597" y="4323955"/>
            <a:ext cx="8174593" cy="461665"/>
          </a:xfrm>
          <a:prstGeom prst="rect">
            <a:avLst/>
          </a:prstGeom>
          <a:noFill/>
        </p:spPr>
        <p:txBody>
          <a:bodyPr wrap="square" rtlCol="0">
            <a:spAutoFit/>
          </a:bodyPr>
          <a:lstStyle/>
          <a:p>
            <a:r>
              <a:rPr lang="en-GB" sz="2400" dirty="0">
                <a:latin typeface="Century Gothic" panose="020B0502020202020204" pitchFamily="34" charset="0"/>
              </a:rPr>
              <a:t>Alkenes react with other </a:t>
            </a:r>
            <a:r>
              <a:rPr lang="en-GB" sz="2400" b="1" dirty="0">
                <a:latin typeface="Century Gothic" panose="020B0502020202020204" pitchFamily="34" charset="0"/>
              </a:rPr>
              <a:t>halogens</a:t>
            </a:r>
            <a:r>
              <a:rPr lang="en-GB" sz="2400" dirty="0">
                <a:latin typeface="Century Gothic" panose="020B0502020202020204" pitchFamily="34" charset="0"/>
              </a:rPr>
              <a:t> in the same way: </a:t>
            </a:r>
          </a:p>
        </p:txBody>
      </p:sp>
      <p:sp>
        <p:nvSpPr>
          <p:cNvPr id="40" name="TextBox 39">
            <a:extLst>
              <a:ext uri="{FF2B5EF4-FFF2-40B4-BE49-F238E27FC236}">
                <a16:creationId xmlns:a16="http://schemas.microsoft.com/office/drawing/2014/main" id="{EDA6120C-917B-929D-F794-CC7E7BDB39DE}"/>
              </a:ext>
            </a:extLst>
          </p:cNvPr>
          <p:cNvSpPr txBox="1"/>
          <p:nvPr/>
        </p:nvSpPr>
        <p:spPr>
          <a:xfrm>
            <a:off x="2493406" y="5569661"/>
            <a:ext cx="8174593" cy="461665"/>
          </a:xfrm>
          <a:prstGeom prst="rect">
            <a:avLst/>
          </a:prstGeom>
          <a:noFill/>
        </p:spPr>
        <p:txBody>
          <a:bodyPr wrap="square" rtlCol="0">
            <a:spAutoFit/>
          </a:bodyPr>
          <a:lstStyle/>
          <a:p>
            <a:r>
              <a:rPr lang="en-GB" sz="2400" dirty="0">
                <a:latin typeface="Century Gothic" panose="020B0502020202020204" pitchFamily="34" charset="0"/>
              </a:rPr>
              <a:t>Ethene + chlorine </a:t>
            </a:r>
            <a:r>
              <a:rPr lang="en-GB" sz="2400" dirty="0">
                <a:latin typeface="Century Gothic" panose="020B0502020202020204" pitchFamily="34" charset="0"/>
                <a:sym typeface="Wingdings" pitchFamily="2" charset="2"/>
              </a:rPr>
              <a:t> (1,2-)dichloroethane</a:t>
            </a:r>
            <a:r>
              <a:rPr lang="en-GB" sz="2400" dirty="0">
                <a:latin typeface="Century Gothic" panose="020B0502020202020204" pitchFamily="34" charset="0"/>
              </a:rPr>
              <a:t> </a:t>
            </a:r>
          </a:p>
        </p:txBody>
      </p:sp>
      <p:sp>
        <p:nvSpPr>
          <p:cNvPr id="41" name="TextBox 40">
            <a:extLst>
              <a:ext uri="{FF2B5EF4-FFF2-40B4-BE49-F238E27FC236}">
                <a16:creationId xmlns:a16="http://schemas.microsoft.com/office/drawing/2014/main" id="{84FABC56-8D26-1D09-FABB-DB422DDCF42F}"/>
              </a:ext>
            </a:extLst>
          </p:cNvPr>
          <p:cNvSpPr txBox="1"/>
          <p:nvPr/>
        </p:nvSpPr>
        <p:spPr>
          <a:xfrm>
            <a:off x="2745197" y="6199140"/>
            <a:ext cx="8174593" cy="461665"/>
          </a:xfrm>
          <a:prstGeom prst="rect">
            <a:avLst/>
          </a:prstGeom>
          <a:noFill/>
        </p:spPr>
        <p:txBody>
          <a:bodyPr wrap="square" rtlCol="0">
            <a:spAutoFit/>
          </a:bodyPr>
          <a:lstStyle/>
          <a:p>
            <a:r>
              <a:rPr lang="en-GB" sz="2400" dirty="0">
                <a:latin typeface="Century Gothic" panose="020B0502020202020204" pitchFamily="34" charset="0"/>
              </a:rPr>
              <a:t>Ethene + iodine </a:t>
            </a:r>
            <a:r>
              <a:rPr lang="en-GB" sz="2400" dirty="0">
                <a:latin typeface="Century Gothic" panose="020B0502020202020204" pitchFamily="34" charset="0"/>
                <a:sym typeface="Wingdings" pitchFamily="2" charset="2"/>
              </a:rPr>
              <a:t> (1,2-)diiodethane</a:t>
            </a:r>
            <a:r>
              <a:rPr lang="en-GB" sz="2400" dirty="0">
                <a:latin typeface="Century Gothic" panose="020B0502020202020204" pitchFamily="34" charset="0"/>
              </a:rPr>
              <a:t> </a:t>
            </a:r>
          </a:p>
        </p:txBody>
      </p:sp>
      <p:sp>
        <p:nvSpPr>
          <p:cNvPr id="42" name="TextBox 41">
            <a:extLst>
              <a:ext uri="{FF2B5EF4-FFF2-40B4-BE49-F238E27FC236}">
                <a16:creationId xmlns:a16="http://schemas.microsoft.com/office/drawing/2014/main" id="{4B1F0B94-1635-04B7-ADEB-DABA224F26C7}"/>
              </a:ext>
            </a:extLst>
          </p:cNvPr>
          <p:cNvSpPr txBox="1"/>
          <p:nvPr/>
        </p:nvSpPr>
        <p:spPr>
          <a:xfrm>
            <a:off x="2433771" y="4913677"/>
            <a:ext cx="8174593" cy="461665"/>
          </a:xfrm>
          <a:prstGeom prst="rect">
            <a:avLst/>
          </a:prstGeom>
          <a:noFill/>
        </p:spPr>
        <p:txBody>
          <a:bodyPr wrap="square" rtlCol="0">
            <a:spAutoFit/>
          </a:bodyPr>
          <a:lstStyle/>
          <a:p>
            <a:r>
              <a:rPr lang="en-GB" sz="2400" dirty="0">
                <a:latin typeface="Century Gothic" panose="020B0502020202020204" pitchFamily="34" charset="0"/>
              </a:rPr>
              <a:t>Alk</a:t>
            </a:r>
            <a:r>
              <a:rPr lang="en-GB" sz="2400" u="sng" dirty="0">
                <a:latin typeface="Century Gothic" panose="020B0502020202020204" pitchFamily="34" charset="0"/>
              </a:rPr>
              <a:t>ene</a:t>
            </a:r>
            <a:r>
              <a:rPr lang="en-GB" sz="2400" dirty="0">
                <a:latin typeface="Century Gothic" panose="020B0502020202020204" pitchFamily="34" charset="0"/>
              </a:rPr>
              <a:t> + </a:t>
            </a:r>
            <a:r>
              <a:rPr lang="en-GB" sz="2400" dirty="0">
                <a:highlight>
                  <a:srgbClr val="FFFF00"/>
                </a:highlight>
                <a:latin typeface="Century Gothic" panose="020B0502020202020204" pitchFamily="34" charset="0"/>
              </a:rPr>
              <a:t>halogen</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a:t>
            </a:r>
            <a:r>
              <a:rPr lang="en-GB" sz="2400" dirty="0">
                <a:highlight>
                  <a:srgbClr val="FFFF00"/>
                </a:highlight>
                <a:latin typeface="Century Gothic" panose="020B0502020202020204" pitchFamily="34" charset="0"/>
                <a:sym typeface="Wingdings" pitchFamily="2" charset="2"/>
              </a:rPr>
              <a:t>halogen</a:t>
            </a:r>
            <a:r>
              <a:rPr lang="en-GB" sz="2400" dirty="0">
                <a:latin typeface="Century Gothic" panose="020B0502020202020204" pitchFamily="34" charset="0"/>
                <a:sym typeface="Wingdings" pitchFamily="2" charset="2"/>
              </a:rPr>
              <a:t>alk</a:t>
            </a:r>
            <a:r>
              <a:rPr lang="en-GB" sz="2400" u="sng" dirty="0">
                <a:latin typeface="Century Gothic" panose="020B0502020202020204" pitchFamily="34" charset="0"/>
                <a:sym typeface="Wingdings" pitchFamily="2" charset="2"/>
              </a:rPr>
              <a:t>ane</a:t>
            </a:r>
            <a:endParaRPr lang="en-GB" sz="2400" u="sng" dirty="0">
              <a:latin typeface="Century Gothic" panose="020B0502020202020204" pitchFamily="34" charset="0"/>
            </a:endParaRPr>
          </a:p>
        </p:txBody>
      </p:sp>
    </p:spTree>
    <p:extLst>
      <p:ext uri="{BB962C8B-B14F-4D97-AF65-F5344CB8AC3E}">
        <p14:creationId xmlns:p14="http://schemas.microsoft.com/office/powerpoint/2010/main" val="2908181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9" grpId="0"/>
      <p:bldP spid="13" grpId="0"/>
      <p:bldP spid="14" grpId="0"/>
      <p:bldP spid="15" grpId="0"/>
      <p:bldP spid="17" grpId="0"/>
      <p:bldP spid="18" grpId="0"/>
      <p:bldP spid="19" grpId="0"/>
      <p:bldP spid="20" grpId="0"/>
      <p:bldP spid="22" grpId="0"/>
      <p:bldP spid="25" grpId="0"/>
      <p:bldP spid="26" grpId="0"/>
      <p:bldP spid="27" grpId="0"/>
      <p:bldP spid="31" grpId="0"/>
      <p:bldP spid="32" grpId="0"/>
      <p:bldP spid="33" grpId="0"/>
      <p:bldP spid="36" grpId="0"/>
      <p:bldP spid="37" grpId="0"/>
      <p:bldP spid="38" grpId="0"/>
      <p:bldP spid="39" grpId="0"/>
      <p:bldP spid="40"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E11FC-D8B9-A108-C4C0-CD87E60399B2}"/>
              </a:ext>
            </a:extLst>
          </p:cNvPr>
          <p:cNvSpPr>
            <a:spLocks noGrp="1"/>
          </p:cNvSpPr>
          <p:nvPr>
            <p:ph type="title"/>
          </p:nvPr>
        </p:nvSpPr>
        <p:spPr/>
        <p:txBody>
          <a:bodyPr/>
          <a:lstStyle/>
          <a:p>
            <a:r>
              <a:rPr lang="en-GB" dirty="0">
                <a:latin typeface="Century Gothic" panose="020B0502020202020204" pitchFamily="34" charset="0"/>
              </a:rPr>
              <a:t>Reactions of Alkenes</a:t>
            </a:r>
          </a:p>
        </p:txBody>
      </p:sp>
      <p:sp>
        <p:nvSpPr>
          <p:cNvPr id="3" name="TextBox 2">
            <a:extLst>
              <a:ext uri="{FF2B5EF4-FFF2-40B4-BE49-F238E27FC236}">
                <a16:creationId xmlns:a16="http://schemas.microsoft.com/office/drawing/2014/main" id="{5661A641-731B-3B2E-35FA-988F78556C95}"/>
              </a:ext>
            </a:extLst>
          </p:cNvPr>
          <p:cNvSpPr txBox="1"/>
          <p:nvPr/>
        </p:nvSpPr>
        <p:spPr>
          <a:xfrm>
            <a:off x="465822" y="914189"/>
            <a:ext cx="10879434" cy="1569660"/>
          </a:xfrm>
          <a:prstGeom prst="rect">
            <a:avLst/>
          </a:prstGeom>
          <a:noFill/>
        </p:spPr>
        <p:txBody>
          <a:bodyPr wrap="square" rtlCol="0">
            <a:spAutoFit/>
          </a:bodyPr>
          <a:lstStyle/>
          <a:p>
            <a:r>
              <a:rPr lang="en-GB" sz="2400" dirty="0">
                <a:latin typeface="Century Gothic" panose="020B0502020202020204" pitchFamily="34" charset="0"/>
              </a:rPr>
              <a:t>Alkenes can also react with hydrogen in a specific addition reaction called </a:t>
            </a:r>
            <a:r>
              <a:rPr lang="en-GB" sz="2400" b="1" dirty="0">
                <a:latin typeface="Century Gothic" panose="020B0502020202020204" pitchFamily="34" charset="0"/>
              </a:rPr>
              <a:t>hydrogenation</a:t>
            </a:r>
            <a:r>
              <a:rPr lang="en-GB" sz="2400" dirty="0">
                <a:latin typeface="Century Gothic" panose="020B0502020202020204" pitchFamily="34" charset="0"/>
              </a:rPr>
              <a:t>.</a:t>
            </a:r>
          </a:p>
          <a:p>
            <a:br>
              <a:rPr lang="en-GB" sz="2400" b="1" dirty="0">
                <a:latin typeface="Century Gothic" panose="020B0502020202020204" pitchFamily="34" charset="0"/>
              </a:rPr>
            </a:br>
            <a:r>
              <a:rPr lang="en-GB" sz="2400" dirty="0">
                <a:latin typeface="Century Gothic" panose="020B0502020202020204" pitchFamily="34" charset="0"/>
              </a:rPr>
              <a:t>These reactions are not spontaneous and require a </a:t>
            </a:r>
            <a:r>
              <a:rPr lang="en-GB" sz="2400" b="1" dirty="0">
                <a:latin typeface="Century Gothic" panose="020B0502020202020204" pitchFamily="34" charset="0"/>
              </a:rPr>
              <a:t>catalyst</a:t>
            </a:r>
            <a:r>
              <a:rPr lang="en-GB" sz="2400" dirty="0">
                <a:latin typeface="Century Gothic" panose="020B0502020202020204" pitchFamily="34" charset="0"/>
              </a:rPr>
              <a:t>. </a:t>
            </a:r>
          </a:p>
        </p:txBody>
      </p:sp>
      <p:sp>
        <p:nvSpPr>
          <p:cNvPr id="4" name="TextBox 3">
            <a:extLst>
              <a:ext uri="{FF2B5EF4-FFF2-40B4-BE49-F238E27FC236}">
                <a16:creationId xmlns:a16="http://schemas.microsoft.com/office/drawing/2014/main" id="{69DEE752-9116-7EEC-A467-E05A8280E005}"/>
              </a:ext>
            </a:extLst>
          </p:cNvPr>
          <p:cNvSpPr txBox="1"/>
          <p:nvPr/>
        </p:nvSpPr>
        <p:spPr>
          <a:xfrm>
            <a:off x="1830798" y="3197521"/>
            <a:ext cx="1555134" cy="461665"/>
          </a:xfrm>
          <a:prstGeom prst="rect">
            <a:avLst/>
          </a:prstGeom>
          <a:noFill/>
        </p:spPr>
        <p:txBody>
          <a:bodyPr wrap="square" rtlCol="0">
            <a:spAutoFit/>
          </a:bodyPr>
          <a:lstStyle/>
          <a:p>
            <a:r>
              <a:rPr lang="en-GB" sz="2400" b="1" dirty="0">
                <a:latin typeface="Century Gothic" panose="020B0502020202020204" pitchFamily="34" charset="0"/>
              </a:rPr>
              <a:t>Ethene</a:t>
            </a: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6D871850-9089-72AF-6D8B-BE7F357212DC}"/>
              </a:ext>
            </a:extLst>
          </p:cNvPr>
          <p:cNvCxnSpPr/>
          <p:nvPr/>
        </p:nvCxnSpPr>
        <p:spPr>
          <a:xfrm>
            <a:off x="2116848" y="40918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CDA92ED-31BD-B7E6-7F25-3FB7735BE0AD}"/>
              </a:ext>
            </a:extLst>
          </p:cNvPr>
          <p:cNvCxnSpPr/>
          <p:nvPr/>
        </p:nvCxnSpPr>
        <p:spPr>
          <a:xfrm>
            <a:off x="2140514" y="473413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A0C5174C-1DDE-E82D-2180-9E53BBA9785E}"/>
              </a:ext>
            </a:extLst>
          </p:cNvPr>
          <p:cNvSpPr txBox="1"/>
          <p:nvPr/>
        </p:nvSpPr>
        <p:spPr>
          <a:xfrm>
            <a:off x="1933685" y="49518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 name="TextBox 7">
            <a:extLst>
              <a:ext uri="{FF2B5EF4-FFF2-40B4-BE49-F238E27FC236}">
                <a16:creationId xmlns:a16="http://schemas.microsoft.com/office/drawing/2014/main" id="{F8DEAD1F-556E-1F71-D775-962EDBFF1A76}"/>
              </a:ext>
            </a:extLst>
          </p:cNvPr>
          <p:cNvSpPr txBox="1"/>
          <p:nvPr/>
        </p:nvSpPr>
        <p:spPr>
          <a:xfrm>
            <a:off x="1913805" y="429870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 name="TextBox 8">
            <a:extLst>
              <a:ext uri="{FF2B5EF4-FFF2-40B4-BE49-F238E27FC236}">
                <a16:creationId xmlns:a16="http://schemas.microsoft.com/office/drawing/2014/main" id="{8D8B5093-D969-45A9-2532-3FD6065DC013}"/>
              </a:ext>
            </a:extLst>
          </p:cNvPr>
          <p:cNvSpPr txBox="1"/>
          <p:nvPr/>
        </p:nvSpPr>
        <p:spPr>
          <a:xfrm>
            <a:off x="1964446" y="364556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B45CCB80-4D43-4949-C226-D971A7F9DAA8}"/>
              </a:ext>
            </a:extLst>
          </p:cNvPr>
          <p:cNvCxnSpPr>
            <a:cxnSpLocks/>
          </p:cNvCxnSpPr>
          <p:nvPr/>
        </p:nvCxnSpPr>
        <p:spPr>
          <a:xfrm flipH="1">
            <a:off x="2314682" y="450932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5B85463-4362-45B8-D563-FA6A21B88F30}"/>
              </a:ext>
            </a:extLst>
          </p:cNvPr>
          <p:cNvCxnSpPr/>
          <p:nvPr/>
        </p:nvCxnSpPr>
        <p:spPr>
          <a:xfrm>
            <a:off x="2786083" y="408525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86B4AE-8E9D-FF26-7192-65D6B53C88F5}"/>
              </a:ext>
            </a:extLst>
          </p:cNvPr>
          <p:cNvCxnSpPr/>
          <p:nvPr/>
        </p:nvCxnSpPr>
        <p:spPr>
          <a:xfrm>
            <a:off x="2809749" y="472750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33DE4C-01FA-2A1C-0579-50E1B1CE6732}"/>
              </a:ext>
            </a:extLst>
          </p:cNvPr>
          <p:cNvSpPr txBox="1"/>
          <p:nvPr/>
        </p:nvSpPr>
        <p:spPr>
          <a:xfrm>
            <a:off x="2602920" y="494522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 name="TextBox 13">
            <a:extLst>
              <a:ext uri="{FF2B5EF4-FFF2-40B4-BE49-F238E27FC236}">
                <a16:creationId xmlns:a16="http://schemas.microsoft.com/office/drawing/2014/main" id="{28FA8B69-BCF4-23BC-B286-BE2E2B732EC6}"/>
              </a:ext>
            </a:extLst>
          </p:cNvPr>
          <p:cNvSpPr txBox="1"/>
          <p:nvPr/>
        </p:nvSpPr>
        <p:spPr>
          <a:xfrm>
            <a:off x="2563161" y="429207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6848EF0B-D72B-3586-E2DD-CFC129046788}"/>
              </a:ext>
            </a:extLst>
          </p:cNvPr>
          <p:cNvSpPr txBox="1"/>
          <p:nvPr/>
        </p:nvSpPr>
        <p:spPr>
          <a:xfrm>
            <a:off x="2633681" y="363893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014BC803-7435-5197-6930-FEEF1FBAC792}"/>
              </a:ext>
            </a:extLst>
          </p:cNvPr>
          <p:cNvCxnSpPr>
            <a:cxnSpLocks/>
          </p:cNvCxnSpPr>
          <p:nvPr/>
        </p:nvCxnSpPr>
        <p:spPr>
          <a:xfrm flipH="1">
            <a:off x="2308059" y="458220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1CFB021-394A-9E0C-73FF-0A6672279A80}"/>
              </a:ext>
            </a:extLst>
          </p:cNvPr>
          <p:cNvSpPr txBox="1"/>
          <p:nvPr/>
        </p:nvSpPr>
        <p:spPr>
          <a:xfrm>
            <a:off x="3352801" y="4310916"/>
            <a:ext cx="381836" cy="461665"/>
          </a:xfrm>
          <a:prstGeom prst="rect">
            <a:avLst/>
          </a:prstGeom>
          <a:noFill/>
        </p:spPr>
        <p:txBody>
          <a:bodyPr wrap="none" rtlCol="0">
            <a:spAutoFit/>
          </a:bodyPr>
          <a:lstStyle/>
          <a:p>
            <a:r>
              <a:rPr lang="en-GB" sz="2400" dirty="0"/>
              <a:t>+</a:t>
            </a:r>
          </a:p>
        </p:txBody>
      </p:sp>
      <p:sp>
        <p:nvSpPr>
          <p:cNvPr id="18" name="TextBox 17">
            <a:extLst>
              <a:ext uri="{FF2B5EF4-FFF2-40B4-BE49-F238E27FC236}">
                <a16:creationId xmlns:a16="http://schemas.microsoft.com/office/drawing/2014/main" id="{50898714-3B1D-7C53-0323-DD1911593D06}"/>
              </a:ext>
            </a:extLst>
          </p:cNvPr>
          <p:cNvSpPr txBox="1"/>
          <p:nvPr/>
        </p:nvSpPr>
        <p:spPr>
          <a:xfrm>
            <a:off x="3971023" y="3190895"/>
            <a:ext cx="1707533" cy="461665"/>
          </a:xfrm>
          <a:prstGeom prst="rect">
            <a:avLst/>
          </a:prstGeom>
          <a:noFill/>
        </p:spPr>
        <p:txBody>
          <a:bodyPr wrap="square" rtlCol="0">
            <a:spAutoFit/>
          </a:bodyPr>
          <a:lstStyle/>
          <a:p>
            <a:r>
              <a:rPr lang="en-GB" sz="2400" b="1" dirty="0">
                <a:latin typeface="Century Gothic" panose="020B0502020202020204" pitchFamily="34" charset="0"/>
              </a:rPr>
              <a:t>Hydrogen</a:t>
            </a:r>
            <a:endParaRPr lang="en-GB" sz="2400" dirty="0">
              <a:latin typeface="Century Gothic" panose="020B0502020202020204" pitchFamily="34" charset="0"/>
            </a:endParaRPr>
          </a:p>
        </p:txBody>
      </p:sp>
      <p:sp>
        <p:nvSpPr>
          <p:cNvPr id="19" name="TextBox 18">
            <a:extLst>
              <a:ext uri="{FF2B5EF4-FFF2-40B4-BE49-F238E27FC236}">
                <a16:creationId xmlns:a16="http://schemas.microsoft.com/office/drawing/2014/main" id="{AB5016B9-ABEB-0686-B0AE-ABD7BBF1434E}"/>
              </a:ext>
            </a:extLst>
          </p:cNvPr>
          <p:cNvSpPr txBox="1"/>
          <p:nvPr/>
        </p:nvSpPr>
        <p:spPr>
          <a:xfrm>
            <a:off x="4073909" y="431195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5A0F5CF7-A988-70BD-2DFF-26AB46F98890}"/>
              </a:ext>
            </a:extLst>
          </p:cNvPr>
          <p:cNvSpPr txBox="1"/>
          <p:nvPr/>
        </p:nvSpPr>
        <p:spPr>
          <a:xfrm>
            <a:off x="4723265" y="430533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D792C812-2151-537D-1757-220D03E306C0}"/>
              </a:ext>
            </a:extLst>
          </p:cNvPr>
          <p:cNvCxnSpPr>
            <a:cxnSpLocks/>
          </p:cNvCxnSpPr>
          <p:nvPr/>
        </p:nvCxnSpPr>
        <p:spPr>
          <a:xfrm flipH="1">
            <a:off x="4448285" y="45557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190F529-FAA6-1C49-323D-F52DD886C4A1}"/>
              </a:ext>
            </a:extLst>
          </p:cNvPr>
          <p:cNvSpPr txBox="1"/>
          <p:nvPr/>
        </p:nvSpPr>
        <p:spPr>
          <a:xfrm>
            <a:off x="5811079" y="4324169"/>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23" name="Straight Connector 22">
            <a:extLst>
              <a:ext uri="{FF2B5EF4-FFF2-40B4-BE49-F238E27FC236}">
                <a16:creationId xmlns:a16="http://schemas.microsoft.com/office/drawing/2014/main" id="{318451BE-DD72-680A-7D53-55D6007F6E99}"/>
              </a:ext>
            </a:extLst>
          </p:cNvPr>
          <p:cNvCxnSpPr/>
          <p:nvPr/>
        </p:nvCxnSpPr>
        <p:spPr>
          <a:xfrm>
            <a:off x="7099666" y="41051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F4C7068-59C3-1E10-9827-EAB73219BBA1}"/>
              </a:ext>
            </a:extLst>
          </p:cNvPr>
          <p:cNvCxnSpPr/>
          <p:nvPr/>
        </p:nvCxnSpPr>
        <p:spPr>
          <a:xfrm>
            <a:off x="7123332" y="47473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FA99B4B-FEEB-4899-6776-C95ED3AC4D57}"/>
              </a:ext>
            </a:extLst>
          </p:cNvPr>
          <p:cNvSpPr txBox="1"/>
          <p:nvPr/>
        </p:nvSpPr>
        <p:spPr>
          <a:xfrm>
            <a:off x="6916503" y="49651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6" name="TextBox 25">
            <a:extLst>
              <a:ext uri="{FF2B5EF4-FFF2-40B4-BE49-F238E27FC236}">
                <a16:creationId xmlns:a16="http://schemas.microsoft.com/office/drawing/2014/main" id="{75DFF5D5-F17E-0283-BF9D-42491A8ADB07}"/>
              </a:ext>
            </a:extLst>
          </p:cNvPr>
          <p:cNvSpPr txBox="1"/>
          <p:nvPr/>
        </p:nvSpPr>
        <p:spPr>
          <a:xfrm>
            <a:off x="6896623" y="431195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7" name="TextBox 26">
            <a:extLst>
              <a:ext uri="{FF2B5EF4-FFF2-40B4-BE49-F238E27FC236}">
                <a16:creationId xmlns:a16="http://schemas.microsoft.com/office/drawing/2014/main" id="{18720C08-7116-9165-848B-E17284C4C0A2}"/>
              </a:ext>
            </a:extLst>
          </p:cNvPr>
          <p:cNvSpPr txBox="1"/>
          <p:nvPr/>
        </p:nvSpPr>
        <p:spPr>
          <a:xfrm>
            <a:off x="6947264" y="36588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8" name="Straight Connector 27">
            <a:extLst>
              <a:ext uri="{FF2B5EF4-FFF2-40B4-BE49-F238E27FC236}">
                <a16:creationId xmlns:a16="http://schemas.microsoft.com/office/drawing/2014/main" id="{82024539-96C9-509B-1A06-09E89C097A69}"/>
              </a:ext>
            </a:extLst>
          </p:cNvPr>
          <p:cNvCxnSpPr>
            <a:cxnSpLocks/>
          </p:cNvCxnSpPr>
          <p:nvPr/>
        </p:nvCxnSpPr>
        <p:spPr>
          <a:xfrm flipH="1">
            <a:off x="7297500" y="452257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A089222-C1B8-B670-6CDD-EDAB1E11A418}"/>
              </a:ext>
            </a:extLst>
          </p:cNvPr>
          <p:cNvCxnSpPr/>
          <p:nvPr/>
        </p:nvCxnSpPr>
        <p:spPr>
          <a:xfrm>
            <a:off x="7768901" y="40985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78FAA05-E096-DCC1-7FDB-4CD86BFCAE48}"/>
              </a:ext>
            </a:extLst>
          </p:cNvPr>
          <p:cNvCxnSpPr/>
          <p:nvPr/>
        </p:nvCxnSpPr>
        <p:spPr>
          <a:xfrm>
            <a:off x="7792567" y="47407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CE0BE86-CA3A-DF66-E334-47803C8CE623}"/>
              </a:ext>
            </a:extLst>
          </p:cNvPr>
          <p:cNvSpPr txBox="1"/>
          <p:nvPr/>
        </p:nvSpPr>
        <p:spPr>
          <a:xfrm>
            <a:off x="7585738" y="495847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2" name="TextBox 31">
            <a:extLst>
              <a:ext uri="{FF2B5EF4-FFF2-40B4-BE49-F238E27FC236}">
                <a16:creationId xmlns:a16="http://schemas.microsoft.com/office/drawing/2014/main" id="{7D4B6A46-9D23-CE7B-73E9-9465F0401877}"/>
              </a:ext>
            </a:extLst>
          </p:cNvPr>
          <p:cNvSpPr txBox="1"/>
          <p:nvPr/>
        </p:nvSpPr>
        <p:spPr>
          <a:xfrm>
            <a:off x="7545979" y="43053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3" name="TextBox 32">
            <a:extLst>
              <a:ext uri="{FF2B5EF4-FFF2-40B4-BE49-F238E27FC236}">
                <a16:creationId xmlns:a16="http://schemas.microsoft.com/office/drawing/2014/main" id="{1B7888B5-7B0C-D7C6-3358-E465FFEBD540}"/>
              </a:ext>
            </a:extLst>
          </p:cNvPr>
          <p:cNvSpPr txBox="1"/>
          <p:nvPr/>
        </p:nvSpPr>
        <p:spPr>
          <a:xfrm>
            <a:off x="7616499" y="365218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F53B4C6A-E127-56E6-16B0-EE676435CBA2}"/>
              </a:ext>
            </a:extLst>
          </p:cNvPr>
          <p:cNvCxnSpPr>
            <a:cxnSpLocks/>
          </p:cNvCxnSpPr>
          <p:nvPr/>
        </p:nvCxnSpPr>
        <p:spPr>
          <a:xfrm flipH="1">
            <a:off x="7926982" y="455570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F163B40-522B-F207-CA0A-F2D3F232C312}"/>
              </a:ext>
            </a:extLst>
          </p:cNvPr>
          <p:cNvCxnSpPr>
            <a:cxnSpLocks/>
          </p:cNvCxnSpPr>
          <p:nvPr/>
        </p:nvCxnSpPr>
        <p:spPr>
          <a:xfrm flipH="1">
            <a:off x="6588513" y="454907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DCC9CB7-C951-7856-3C5D-99C4427B10A9}"/>
              </a:ext>
            </a:extLst>
          </p:cNvPr>
          <p:cNvSpPr txBox="1"/>
          <p:nvPr/>
        </p:nvSpPr>
        <p:spPr>
          <a:xfrm>
            <a:off x="6267143" y="431858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7" name="TextBox 36">
            <a:extLst>
              <a:ext uri="{FF2B5EF4-FFF2-40B4-BE49-F238E27FC236}">
                <a16:creationId xmlns:a16="http://schemas.microsoft.com/office/drawing/2014/main" id="{2011D162-8A95-A712-AE86-6489C894C82D}"/>
              </a:ext>
            </a:extLst>
          </p:cNvPr>
          <p:cNvSpPr txBox="1"/>
          <p:nvPr/>
        </p:nvSpPr>
        <p:spPr>
          <a:xfrm>
            <a:off x="8188708" y="43318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A8CDC3D8-732B-8830-ADEE-FD63834299A7}"/>
              </a:ext>
            </a:extLst>
          </p:cNvPr>
          <p:cNvSpPr txBox="1"/>
          <p:nvPr/>
        </p:nvSpPr>
        <p:spPr>
          <a:xfrm>
            <a:off x="6270276" y="3243903"/>
            <a:ext cx="3470073" cy="461665"/>
          </a:xfrm>
          <a:prstGeom prst="rect">
            <a:avLst/>
          </a:prstGeom>
          <a:noFill/>
        </p:spPr>
        <p:txBody>
          <a:bodyPr wrap="square" rtlCol="0">
            <a:spAutoFit/>
          </a:bodyPr>
          <a:lstStyle/>
          <a:p>
            <a:r>
              <a:rPr lang="en-GB" sz="2400" b="1" dirty="0">
                <a:latin typeface="Century Gothic" panose="020B0502020202020204" pitchFamily="34" charset="0"/>
              </a:rPr>
              <a:t>Ethane</a:t>
            </a:r>
            <a:endParaRPr lang="en-GB" sz="2400" dirty="0">
              <a:latin typeface="Century Gothic" panose="020B0502020202020204" pitchFamily="34" charset="0"/>
            </a:endParaRPr>
          </a:p>
        </p:txBody>
      </p:sp>
    </p:spTree>
    <p:extLst>
      <p:ext uri="{BB962C8B-B14F-4D97-AF65-F5344CB8AC3E}">
        <p14:creationId xmlns:p14="http://schemas.microsoft.com/office/powerpoint/2010/main" val="3469926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9" grpId="0"/>
      <p:bldP spid="13" grpId="0"/>
      <p:bldP spid="14" grpId="0"/>
      <p:bldP spid="15" grpId="0"/>
      <p:bldP spid="17" grpId="0"/>
      <p:bldP spid="18" grpId="0"/>
      <p:bldP spid="19" grpId="0"/>
      <p:bldP spid="20" grpId="0"/>
      <p:bldP spid="22" grpId="0"/>
      <p:bldP spid="25" grpId="0"/>
      <p:bldP spid="26" grpId="0"/>
      <p:bldP spid="27" grpId="0"/>
      <p:bldP spid="31" grpId="0"/>
      <p:bldP spid="32" grpId="0"/>
      <p:bldP spid="33"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Alkenes are saturated because they contain a double bond</a:t>
            </a:r>
          </a:p>
        </p:txBody>
      </p:sp>
      <p:sp>
        <p:nvSpPr>
          <p:cNvPr id="5" name="TextBox 4">
            <a:extLst>
              <a:ext uri="{FF2B5EF4-FFF2-40B4-BE49-F238E27FC236}">
                <a16:creationId xmlns:a16="http://schemas.microsoft.com/office/drawing/2014/main" id="{E61B55C7-8270-113D-DB14-2EC48DA6DF24}"/>
              </a:ext>
            </a:extLst>
          </p:cNvPr>
          <p:cNvSpPr txBox="1"/>
          <p:nvPr/>
        </p:nvSpPr>
        <p:spPr>
          <a:xfrm>
            <a:off x="7210800" y="856197"/>
            <a:ext cx="3977932"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Alkenes are unsaturated because they contain a double bond</a:t>
            </a:r>
          </a:p>
        </p:txBody>
      </p:sp>
      <p:sp>
        <p:nvSpPr>
          <p:cNvPr id="7" name="TextBox 6">
            <a:extLst>
              <a:ext uri="{FF2B5EF4-FFF2-40B4-BE49-F238E27FC236}">
                <a16:creationId xmlns:a16="http://schemas.microsoft.com/office/drawing/2014/main" id="{A22ED16B-C361-C996-AFCE-1C2CDDD7FDA6}"/>
              </a:ext>
            </a:extLst>
          </p:cNvPr>
          <p:cNvSpPr txBox="1"/>
          <p:nvPr/>
        </p:nvSpPr>
        <p:spPr>
          <a:xfrm>
            <a:off x="1187687" y="4090673"/>
            <a:ext cx="3324678"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The double bond is between two carbon atoms</a:t>
            </a:r>
          </a:p>
        </p:txBody>
      </p:sp>
      <p:sp>
        <p:nvSpPr>
          <p:cNvPr id="13" name="TextBox 12">
            <a:extLst>
              <a:ext uri="{FF2B5EF4-FFF2-40B4-BE49-F238E27FC236}">
                <a16:creationId xmlns:a16="http://schemas.microsoft.com/office/drawing/2014/main" id="{ADB710BF-330D-0046-2F6A-E3D7AA43D240}"/>
              </a:ext>
            </a:extLst>
          </p:cNvPr>
          <p:cNvSpPr txBox="1"/>
          <p:nvPr/>
        </p:nvSpPr>
        <p:spPr>
          <a:xfrm>
            <a:off x="5675712" y="4153962"/>
            <a:ext cx="3486950"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The double bond is between a carbon atom and a hydrogen atom</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79512"/>
            <a:ext cx="10620000" cy="720000"/>
          </a:xfrm>
        </p:spPr>
        <p:txBody>
          <a:bodyPr/>
          <a:lstStyle/>
          <a:p>
            <a:r>
              <a:rPr lang="en-US" dirty="0">
                <a:latin typeface="Century Gothic" panose="020B0502020202020204" pitchFamily="34" charset="0"/>
              </a:rPr>
              <a:t>Can you explain the difference between these two types of compound?</a:t>
            </a:r>
          </a:p>
        </p:txBody>
      </p:sp>
      <p:sp>
        <p:nvSpPr>
          <p:cNvPr id="5" name="TextBox 4">
            <a:extLst>
              <a:ext uri="{FF2B5EF4-FFF2-40B4-BE49-F238E27FC236}">
                <a16:creationId xmlns:a16="http://schemas.microsoft.com/office/drawing/2014/main" id="{EE23E189-4F40-E84E-BF13-3786EF9E30C0}"/>
              </a:ext>
            </a:extLst>
          </p:cNvPr>
          <p:cNvSpPr txBox="1"/>
          <p:nvPr/>
        </p:nvSpPr>
        <p:spPr>
          <a:xfrm>
            <a:off x="2916584" y="1510672"/>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Alkane</a:t>
            </a:r>
          </a:p>
        </p:txBody>
      </p:sp>
      <p:sp>
        <p:nvSpPr>
          <p:cNvPr id="8" name="TextBox 7">
            <a:extLst>
              <a:ext uri="{FF2B5EF4-FFF2-40B4-BE49-F238E27FC236}">
                <a16:creationId xmlns:a16="http://schemas.microsoft.com/office/drawing/2014/main" id="{204CC7AE-6FFE-1B49-9E2F-3E2DACB5DE9E}"/>
              </a:ext>
            </a:extLst>
          </p:cNvPr>
          <p:cNvSpPr txBox="1"/>
          <p:nvPr/>
        </p:nvSpPr>
        <p:spPr>
          <a:xfrm>
            <a:off x="3011110" y="3815963"/>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Alkene</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83991" y="1681591"/>
            <a:ext cx="4810805" cy="3415304"/>
          </a:xfrm>
          <a:prstGeom prst="rect">
            <a:avLst/>
          </a:prstGeom>
        </p:spPr>
      </p:pic>
      <p:sp>
        <p:nvSpPr>
          <p:cNvPr id="3" name="TextBox 2">
            <a:extLst>
              <a:ext uri="{FF2B5EF4-FFF2-40B4-BE49-F238E27FC236}">
                <a16:creationId xmlns:a16="http://schemas.microsoft.com/office/drawing/2014/main" id="{1BD2FE82-779D-8B82-7519-9D027FF00E64}"/>
              </a:ext>
            </a:extLst>
          </p:cNvPr>
          <p:cNvSpPr txBox="1"/>
          <p:nvPr/>
        </p:nvSpPr>
        <p:spPr>
          <a:xfrm>
            <a:off x="7215808" y="1192696"/>
            <a:ext cx="4273827" cy="3477875"/>
          </a:xfrm>
          <a:prstGeom prst="rect">
            <a:avLst/>
          </a:prstGeom>
          <a:noFill/>
        </p:spPr>
        <p:txBody>
          <a:bodyPr wrap="square" rtlCol="0">
            <a:spAutoFit/>
          </a:bodyPr>
          <a:lstStyle/>
          <a:p>
            <a:r>
              <a:rPr lang="en-GB" sz="2000" i="1" dirty="0">
                <a:latin typeface="Century Gothic" panose="020B0502020202020204" pitchFamily="34" charset="0"/>
              </a:rPr>
              <a:t>What is the general formula of each?</a:t>
            </a:r>
          </a:p>
          <a:p>
            <a:endParaRPr lang="en-GB" sz="2000" i="1" dirty="0">
              <a:latin typeface="Century Gothic" panose="020B0502020202020204" pitchFamily="34" charset="0"/>
            </a:endParaRPr>
          </a:p>
          <a:p>
            <a:r>
              <a:rPr lang="en-GB" sz="2000" i="1" dirty="0">
                <a:latin typeface="Century Gothic" panose="020B0502020202020204" pitchFamily="34" charset="0"/>
              </a:rPr>
              <a:t>Which is saturated?</a:t>
            </a:r>
          </a:p>
          <a:p>
            <a:endParaRPr lang="en-GB" sz="2000" i="1" dirty="0">
              <a:latin typeface="Century Gothic" panose="020B0502020202020204" pitchFamily="34" charset="0"/>
            </a:endParaRPr>
          </a:p>
          <a:p>
            <a:r>
              <a:rPr lang="en-GB" sz="2000" i="1" dirty="0">
                <a:latin typeface="Century Gothic" panose="020B0502020202020204" pitchFamily="34" charset="0"/>
              </a:rPr>
              <a:t>How could you tell the difference between them?</a:t>
            </a:r>
          </a:p>
          <a:p>
            <a:endParaRPr lang="en-GB" sz="2000" i="1" dirty="0">
              <a:latin typeface="Century Gothic" panose="020B0502020202020204" pitchFamily="34" charset="0"/>
            </a:endParaRPr>
          </a:p>
          <a:p>
            <a:r>
              <a:rPr lang="en-GB" sz="2000" i="1" dirty="0">
                <a:latin typeface="Century Gothic" panose="020B0502020202020204" pitchFamily="34" charset="0"/>
              </a:rPr>
              <a:t>Which is more reactive?</a:t>
            </a:r>
          </a:p>
          <a:p>
            <a:endParaRPr lang="en-GB" sz="2000" i="1" dirty="0">
              <a:latin typeface="Century Gothic" panose="020B0502020202020204" pitchFamily="34" charset="0"/>
            </a:endParaRPr>
          </a:p>
          <a:p>
            <a:r>
              <a:rPr lang="en-GB" sz="2000" i="1" dirty="0">
                <a:latin typeface="Century Gothic" panose="020B0502020202020204" pitchFamily="34" charset="0"/>
              </a:rPr>
              <a:t>What are examples of each?</a:t>
            </a:r>
          </a:p>
        </p:txBody>
      </p:sp>
    </p:spTree>
    <p:extLst>
      <p:ext uri="{BB962C8B-B14F-4D97-AF65-F5344CB8AC3E}">
        <p14:creationId xmlns:p14="http://schemas.microsoft.com/office/powerpoint/2010/main" val="2783608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416320"/>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State the general formula for alkenes.</a:t>
            </a:r>
          </a:p>
          <a:p>
            <a:pPr marL="457200" indent="-457200">
              <a:buAutoNum type="arabicPeriod"/>
            </a:pPr>
            <a:r>
              <a:rPr lang="en-GB" sz="2400" dirty="0">
                <a:latin typeface="Century Gothic" panose="020B0502020202020204" pitchFamily="34" charset="0"/>
              </a:rPr>
              <a:t>State the chemical formula for ethene.</a:t>
            </a:r>
          </a:p>
          <a:p>
            <a:pPr marL="457200" indent="-457200">
              <a:buAutoNum type="arabicPeriod"/>
            </a:pPr>
            <a:r>
              <a:rPr lang="en-GB" sz="2400" dirty="0">
                <a:latin typeface="Century Gothic" panose="020B0502020202020204" pitchFamily="34" charset="0"/>
              </a:rPr>
              <a:t>State the chemical formula for butene. </a:t>
            </a:r>
          </a:p>
          <a:p>
            <a:pPr marL="457200" indent="-457200">
              <a:buAutoNum type="arabicPeriod"/>
            </a:pPr>
            <a:r>
              <a:rPr lang="en-GB" sz="2400" dirty="0">
                <a:latin typeface="Century Gothic" panose="020B0502020202020204" pitchFamily="34" charset="0"/>
              </a:rPr>
              <a:t>Identify the functional group of the alkenes.</a:t>
            </a:r>
          </a:p>
          <a:p>
            <a:pPr marL="457200" indent="-457200">
              <a:buAutoNum type="arabicPeriod"/>
            </a:pPr>
            <a:r>
              <a:rPr lang="en-GB" sz="2400" dirty="0">
                <a:latin typeface="Century Gothic" panose="020B0502020202020204" pitchFamily="34" charset="0"/>
              </a:rPr>
              <a:t>Explain whether the alkenes are saturated or unsaturated.</a:t>
            </a:r>
          </a:p>
          <a:p>
            <a:pPr marL="457200" indent="-457200">
              <a:buAutoNum type="arabicPeriod"/>
            </a:pPr>
            <a:r>
              <a:rPr lang="en-GB" sz="2400" dirty="0">
                <a:latin typeface="Century Gothic" panose="020B0502020202020204" pitchFamily="34" charset="0"/>
              </a:rPr>
              <a:t>Describe how to test for the presence of an alkene.</a:t>
            </a:r>
          </a:p>
          <a:p>
            <a:pPr marL="457200" indent="-457200">
              <a:buAutoNum type="arabicPeriod"/>
            </a:pPr>
            <a:r>
              <a:rPr lang="en-GB" sz="2400" dirty="0">
                <a:latin typeface="Century Gothic" panose="020B0502020202020204" pitchFamily="34" charset="0"/>
              </a:rPr>
              <a:t>Predict the product formed when propene reacts with hydrogen. </a:t>
            </a:r>
          </a:p>
          <a:p>
            <a:pPr marL="457200" indent="-457200">
              <a:buAutoNum type="arabicPeriod"/>
            </a:pPr>
            <a:r>
              <a:rPr lang="en-GB" sz="2400" dirty="0">
                <a:latin typeface="Century Gothic" panose="020B0502020202020204" pitchFamily="34" charset="0"/>
              </a:rPr>
              <a:t>Predict the product formed when ethene reacts with bromine. </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16320"/>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n</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2n</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4</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4</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8</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C=C</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Unsaturated because they contain the C=C double bond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Add bromine water. If an alkene is present, bromine water will turn from orange to colourless.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Propane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(1,2) dibromoethane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I: Alkene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830997"/>
          </a:xfrm>
          <a:prstGeom prst="rect">
            <a:avLst/>
          </a:prstGeom>
          <a:noFill/>
        </p:spPr>
        <p:txBody>
          <a:bodyPr wrap="square">
            <a:spAutoFit/>
          </a:bodyPr>
          <a:lstStyle/>
          <a:p>
            <a:r>
              <a:rPr lang="en-US" sz="2400" dirty="0">
                <a:latin typeface="Century Gothic" panose="020B0502020202020204" pitchFamily="34" charset="0"/>
              </a:rPr>
              <a:t>Ethene can react with bromine or with hydrogen in the presence of a catalyst.  </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559962"/>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ethene and hydrogen.</a:t>
            </a:r>
          </a:p>
        </p:txBody>
      </p:sp>
      <p:sp>
        <p:nvSpPr>
          <p:cNvPr id="3" name="TextBox 2">
            <a:extLst>
              <a:ext uri="{FF2B5EF4-FFF2-40B4-BE49-F238E27FC236}">
                <a16:creationId xmlns:a16="http://schemas.microsoft.com/office/drawing/2014/main" id="{B3682C49-A222-E782-B70A-9B919D9C5F9F}"/>
              </a:ext>
            </a:extLst>
          </p:cNvPr>
          <p:cNvSpPr txBox="1"/>
          <p:nvPr/>
        </p:nvSpPr>
        <p:spPr>
          <a:xfrm>
            <a:off x="286919" y="2027370"/>
            <a:ext cx="1555134" cy="461665"/>
          </a:xfrm>
          <a:prstGeom prst="rect">
            <a:avLst/>
          </a:prstGeom>
          <a:noFill/>
        </p:spPr>
        <p:txBody>
          <a:bodyPr wrap="square" rtlCol="0">
            <a:spAutoFit/>
          </a:bodyPr>
          <a:lstStyle/>
          <a:p>
            <a:r>
              <a:rPr lang="en-GB" sz="2400" b="1" dirty="0">
                <a:latin typeface="Century Gothic" panose="020B0502020202020204" pitchFamily="34" charset="0"/>
              </a:rPr>
              <a:t>Ethene</a:t>
            </a:r>
            <a:endParaRPr lang="en-GB" sz="2400" dirty="0">
              <a:latin typeface="Century Gothic" panose="020B0502020202020204" pitchFamily="34" charset="0"/>
            </a:endParaRPr>
          </a:p>
        </p:txBody>
      </p:sp>
      <p:cxnSp>
        <p:nvCxnSpPr>
          <p:cNvPr id="10" name="Straight Connector 9">
            <a:extLst>
              <a:ext uri="{FF2B5EF4-FFF2-40B4-BE49-F238E27FC236}">
                <a16:creationId xmlns:a16="http://schemas.microsoft.com/office/drawing/2014/main" id="{9452ED0D-1E67-E4A8-E6E1-52DDF61A0DA2}"/>
              </a:ext>
            </a:extLst>
          </p:cNvPr>
          <p:cNvCxnSpPr/>
          <p:nvPr/>
        </p:nvCxnSpPr>
        <p:spPr>
          <a:xfrm>
            <a:off x="572969" y="2921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388AAE-C65A-AC10-155B-E76ED487AB96}"/>
              </a:ext>
            </a:extLst>
          </p:cNvPr>
          <p:cNvCxnSpPr/>
          <p:nvPr/>
        </p:nvCxnSpPr>
        <p:spPr>
          <a:xfrm>
            <a:off x="596635" y="3563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353196-6E11-7717-DEDA-DB7E82829338}"/>
              </a:ext>
            </a:extLst>
          </p:cNvPr>
          <p:cNvSpPr txBox="1"/>
          <p:nvPr/>
        </p:nvSpPr>
        <p:spPr>
          <a:xfrm>
            <a:off x="389806" y="3781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 name="TextBox 12">
            <a:extLst>
              <a:ext uri="{FF2B5EF4-FFF2-40B4-BE49-F238E27FC236}">
                <a16:creationId xmlns:a16="http://schemas.microsoft.com/office/drawing/2014/main" id="{7657929B-8F99-5F5A-E0A0-DAB8BDB5663C}"/>
              </a:ext>
            </a:extLst>
          </p:cNvPr>
          <p:cNvSpPr txBox="1"/>
          <p:nvPr/>
        </p:nvSpPr>
        <p:spPr>
          <a:xfrm>
            <a:off x="369926" y="3128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0249E272-E59F-E579-F79E-3D984E88ACA8}"/>
              </a:ext>
            </a:extLst>
          </p:cNvPr>
          <p:cNvSpPr txBox="1"/>
          <p:nvPr/>
        </p:nvSpPr>
        <p:spPr>
          <a:xfrm>
            <a:off x="420567" y="2475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36465BCF-6C91-1B3E-51B1-4EBA9034A6C3}"/>
              </a:ext>
            </a:extLst>
          </p:cNvPr>
          <p:cNvCxnSpPr>
            <a:cxnSpLocks/>
          </p:cNvCxnSpPr>
          <p:nvPr/>
        </p:nvCxnSpPr>
        <p:spPr>
          <a:xfrm flipH="1">
            <a:off x="770803" y="33391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025627-ECFC-1AB8-2AA6-91CCC3C0EF3B}"/>
              </a:ext>
            </a:extLst>
          </p:cNvPr>
          <p:cNvCxnSpPr/>
          <p:nvPr/>
        </p:nvCxnSpPr>
        <p:spPr>
          <a:xfrm>
            <a:off x="1242204" y="29151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D2F8A9F-92F9-48D1-B5DB-6D24F134159D}"/>
              </a:ext>
            </a:extLst>
          </p:cNvPr>
          <p:cNvCxnSpPr/>
          <p:nvPr/>
        </p:nvCxnSpPr>
        <p:spPr>
          <a:xfrm>
            <a:off x="1265870" y="355735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F80B0B-9720-6DC2-B81C-A73D00D24257}"/>
              </a:ext>
            </a:extLst>
          </p:cNvPr>
          <p:cNvSpPr txBox="1"/>
          <p:nvPr/>
        </p:nvSpPr>
        <p:spPr>
          <a:xfrm>
            <a:off x="1059041" y="37750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36479B92-7AA3-C387-A02C-D503EC9751A3}"/>
              </a:ext>
            </a:extLst>
          </p:cNvPr>
          <p:cNvSpPr txBox="1"/>
          <p:nvPr/>
        </p:nvSpPr>
        <p:spPr>
          <a:xfrm>
            <a:off x="1019282" y="312192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1" name="TextBox 20">
            <a:extLst>
              <a:ext uri="{FF2B5EF4-FFF2-40B4-BE49-F238E27FC236}">
                <a16:creationId xmlns:a16="http://schemas.microsoft.com/office/drawing/2014/main" id="{2157172C-8732-A779-17A8-A526F05C1B35}"/>
              </a:ext>
            </a:extLst>
          </p:cNvPr>
          <p:cNvSpPr txBox="1"/>
          <p:nvPr/>
        </p:nvSpPr>
        <p:spPr>
          <a:xfrm>
            <a:off x="1089802" y="24687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1D455A2C-F38B-5B34-29ED-140B5CD9F3CB}"/>
              </a:ext>
            </a:extLst>
          </p:cNvPr>
          <p:cNvCxnSpPr>
            <a:cxnSpLocks/>
          </p:cNvCxnSpPr>
          <p:nvPr/>
        </p:nvCxnSpPr>
        <p:spPr>
          <a:xfrm flipH="1">
            <a:off x="764180" y="34120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38E57F-3F39-FFA9-F94C-930164E6BB43}"/>
              </a:ext>
            </a:extLst>
          </p:cNvPr>
          <p:cNvSpPr txBox="1"/>
          <p:nvPr/>
        </p:nvSpPr>
        <p:spPr>
          <a:xfrm>
            <a:off x="1808922" y="3140765"/>
            <a:ext cx="381836" cy="461665"/>
          </a:xfrm>
          <a:prstGeom prst="rect">
            <a:avLst/>
          </a:prstGeom>
          <a:noFill/>
        </p:spPr>
        <p:txBody>
          <a:bodyPr wrap="none" rtlCol="0">
            <a:spAutoFit/>
          </a:bodyPr>
          <a:lstStyle/>
          <a:p>
            <a:r>
              <a:rPr lang="en-GB" sz="2400" dirty="0"/>
              <a:t>+</a:t>
            </a:r>
          </a:p>
        </p:txBody>
      </p:sp>
      <p:sp>
        <p:nvSpPr>
          <p:cNvPr id="29" name="TextBox 28">
            <a:extLst>
              <a:ext uri="{FF2B5EF4-FFF2-40B4-BE49-F238E27FC236}">
                <a16:creationId xmlns:a16="http://schemas.microsoft.com/office/drawing/2014/main" id="{0609AA4B-51DF-97E9-6677-7F21F7FF3CBA}"/>
              </a:ext>
            </a:extLst>
          </p:cNvPr>
          <p:cNvSpPr txBox="1"/>
          <p:nvPr/>
        </p:nvSpPr>
        <p:spPr>
          <a:xfrm>
            <a:off x="2427144" y="2020744"/>
            <a:ext cx="1707533" cy="461665"/>
          </a:xfrm>
          <a:prstGeom prst="rect">
            <a:avLst/>
          </a:prstGeom>
          <a:noFill/>
        </p:spPr>
        <p:txBody>
          <a:bodyPr wrap="square" rtlCol="0">
            <a:spAutoFit/>
          </a:bodyPr>
          <a:lstStyle/>
          <a:p>
            <a:r>
              <a:rPr lang="en-GB" sz="2400" b="1" dirty="0">
                <a:latin typeface="Century Gothic" panose="020B0502020202020204" pitchFamily="34" charset="0"/>
              </a:rPr>
              <a:t>Hydrogen</a:t>
            </a:r>
            <a:endParaRPr lang="en-GB" sz="2400" dirty="0">
              <a:latin typeface="Century Gothic" panose="020B0502020202020204" pitchFamily="34" charset="0"/>
            </a:endParaRPr>
          </a:p>
        </p:txBody>
      </p:sp>
      <p:sp>
        <p:nvSpPr>
          <p:cNvPr id="30" name="TextBox 29">
            <a:extLst>
              <a:ext uri="{FF2B5EF4-FFF2-40B4-BE49-F238E27FC236}">
                <a16:creationId xmlns:a16="http://schemas.microsoft.com/office/drawing/2014/main" id="{68975CC7-6104-F029-B04B-308EE0D0AFBC}"/>
              </a:ext>
            </a:extLst>
          </p:cNvPr>
          <p:cNvSpPr txBox="1"/>
          <p:nvPr/>
        </p:nvSpPr>
        <p:spPr>
          <a:xfrm>
            <a:off x="2530030" y="31418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1" name="TextBox 30">
            <a:extLst>
              <a:ext uri="{FF2B5EF4-FFF2-40B4-BE49-F238E27FC236}">
                <a16:creationId xmlns:a16="http://schemas.microsoft.com/office/drawing/2014/main" id="{E91824B6-6565-89CD-9295-1F8CBE482389}"/>
              </a:ext>
            </a:extLst>
          </p:cNvPr>
          <p:cNvSpPr txBox="1"/>
          <p:nvPr/>
        </p:nvSpPr>
        <p:spPr>
          <a:xfrm>
            <a:off x="3179386" y="31351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CD4F9721-9E90-8490-8324-EB4E735A1B0F}"/>
              </a:ext>
            </a:extLst>
          </p:cNvPr>
          <p:cNvCxnSpPr>
            <a:cxnSpLocks/>
          </p:cNvCxnSpPr>
          <p:nvPr/>
        </p:nvCxnSpPr>
        <p:spPr>
          <a:xfrm flipH="1">
            <a:off x="2904406" y="338555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59C070-0280-61FD-DC5D-9E4FC05C1BBD}"/>
              </a:ext>
            </a:extLst>
          </p:cNvPr>
          <p:cNvSpPr txBox="1"/>
          <p:nvPr/>
        </p:nvSpPr>
        <p:spPr>
          <a:xfrm>
            <a:off x="4267200" y="3154018"/>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35" name="Straight Connector 34">
            <a:extLst>
              <a:ext uri="{FF2B5EF4-FFF2-40B4-BE49-F238E27FC236}">
                <a16:creationId xmlns:a16="http://schemas.microsoft.com/office/drawing/2014/main" id="{BF47C1F1-D618-84A6-E1AF-12E4311A0F85}"/>
              </a:ext>
            </a:extLst>
          </p:cNvPr>
          <p:cNvCxnSpPr/>
          <p:nvPr/>
        </p:nvCxnSpPr>
        <p:spPr>
          <a:xfrm>
            <a:off x="5555787" y="293497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C96617-7A7C-0C6B-D6C3-D3BEA7462DD2}"/>
              </a:ext>
            </a:extLst>
          </p:cNvPr>
          <p:cNvCxnSpPr/>
          <p:nvPr/>
        </p:nvCxnSpPr>
        <p:spPr>
          <a:xfrm>
            <a:off x="5579453" y="35772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708FCA-AEDD-B242-ED5A-A9531FCF5F30}"/>
              </a:ext>
            </a:extLst>
          </p:cNvPr>
          <p:cNvSpPr txBox="1"/>
          <p:nvPr/>
        </p:nvSpPr>
        <p:spPr>
          <a:xfrm>
            <a:off x="5372624" y="37949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94E5F135-32BD-14C6-FE67-29E1BBB0B6FA}"/>
              </a:ext>
            </a:extLst>
          </p:cNvPr>
          <p:cNvSpPr txBox="1"/>
          <p:nvPr/>
        </p:nvSpPr>
        <p:spPr>
          <a:xfrm>
            <a:off x="5352744" y="314180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9" name="TextBox 38">
            <a:extLst>
              <a:ext uri="{FF2B5EF4-FFF2-40B4-BE49-F238E27FC236}">
                <a16:creationId xmlns:a16="http://schemas.microsoft.com/office/drawing/2014/main" id="{D10D6E2B-3C51-D5F5-A0BC-644ACA1BF40A}"/>
              </a:ext>
            </a:extLst>
          </p:cNvPr>
          <p:cNvSpPr txBox="1"/>
          <p:nvPr/>
        </p:nvSpPr>
        <p:spPr>
          <a:xfrm>
            <a:off x="5403385" y="24886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0" name="Straight Connector 39">
            <a:extLst>
              <a:ext uri="{FF2B5EF4-FFF2-40B4-BE49-F238E27FC236}">
                <a16:creationId xmlns:a16="http://schemas.microsoft.com/office/drawing/2014/main" id="{D469502D-6340-6E44-AFE1-93CA79094C7E}"/>
              </a:ext>
            </a:extLst>
          </p:cNvPr>
          <p:cNvCxnSpPr>
            <a:cxnSpLocks/>
          </p:cNvCxnSpPr>
          <p:nvPr/>
        </p:nvCxnSpPr>
        <p:spPr>
          <a:xfrm flipH="1">
            <a:off x="5753621" y="335242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CBCD0B-A4D5-44DF-F8C5-8855D1EE7E4C}"/>
              </a:ext>
            </a:extLst>
          </p:cNvPr>
          <p:cNvCxnSpPr/>
          <p:nvPr/>
        </p:nvCxnSpPr>
        <p:spPr>
          <a:xfrm>
            <a:off x="6225022" y="29283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E4846-610D-1D0B-3C98-F8D19236F072}"/>
              </a:ext>
            </a:extLst>
          </p:cNvPr>
          <p:cNvCxnSpPr/>
          <p:nvPr/>
        </p:nvCxnSpPr>
        <p:spPr>
          <a:xfrm>
            <a:off x="6248688" y="35706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C90CB8-434B-55D3-A846-30E04AE49B50}"/>
              </a:ext>
            </a:extLst>
          </p:cNvPr>
          <p:cNvSpPr txBox="1"/>
          <p:nvPr/>
        </p:nvSpPr>
        <p:spPr>
          <a:xfrm>
            <a:off x="6041859" y="37883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4" name="TextBox 43">
            <a:extLst>
              <a:ext uri="{FF2B5EF4-FFF2-40B4-BE49-F238E27FC236}">
                <a16:creationId xmlns:a16="http://schemas.microsoft.com/office/drawing/2014/main" id="{86760EF3-18B4-2571-4BE4-246CFA169A9D}"/>
              </a:ext>
            </a:extLst>
          </p:cNvPr>
          <p:cNvSpPr txBox="1"/>
          <p:nvPr/>
        </p:nvSpPr>
        <p:spPr>
          <a:xfrm>
            <a:off x="6002100" y="313518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5" name="TextBox 44">
            <a:extLst>
              <a:ext uri="{FF2B5EF4-FFF2-40B4-BE49-F238E27FC236}">
                <a16:creationId xmlns:a16="http://schemas.microsoft.com/office/drawing/2014/main" id="{04125AC7-C507-5883-1C26-B91877EDE883}"/>
              </a:ext>
            </a:extLst>
          </p:cNvPr>
          <p:cNvSpPr txBox="1"/>
          <p:nvPr/>
        </p:nvSpPr>
        <p:spPr>
          <a:xfrm>
            <a:off x="6072620" y="24820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6" name="Straight Connector 45">
            <a:extLst>
              <a:ext uri="{FF2B5EF4-FFF2-40B4-BE49-F238E27FC236}">
                <a16:creationId xmlns:a16="http://schemas.microsoft.com/office/drawing/2014/main" id="{98E9D444-52A6-796A-6B48-9B8A75AFCC1B}"/>
              </a:ext>
            </a:extLst>
          </p:cNvPr>
          <p:cNvCxnSpPr>
            <a:cxnSpLocks/>
          </p:cNvCxnSpPr>
          <p:nvPr/>
        </p:nvCxnSpPr>
        <p:spPr>
          <a:xfrm flipH="1">
            <a:off x="6383103" y="338555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3C708A-A70B-BAB1-B91C-E1FA26C98274}"/>
              </a:ext>
            </a:extLst>
          </p:cNvPr>
          <p:cNvCxnSpPr>
            <a:cxnSpLocks/>
          </p:cNvCxnSpPr>
          <p:nvPr/>
        </p:nvCxnSpPr>
        <p:spPr>
          <a:xfrm flipH="1">
            <a:off x="5044634" y="33789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404835-C3E5-50AB-F503-977EE6740F4E}"/>
              </a:ext>
            </a:extLst>
          </p:cNvPr>
          <p:cNvSpPr txBox="1"/>
          <p:nvPr/>
        </p:nvSpPr>
        <p:spPr>
          <a:xfrm>
            <a:off x="4723264" y="314843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9" name="TextBox 48">
            <a:extLst>
              <a:ext uri="{FF2B5EF4-FFF2-40B4-BE49-F238E27FC236}">
                <a16:creationId xmlns:a16="http://schemas.microsoft.com/office/drawing/2014/main" id="{1CBF81F5-F156-4E41-8EB0-8FD0E5397D7B}"/>
              </a:ext>
            </a:extLst>
          </p:cNvPr>
          <p:cNvSpPr txBox="1"/>
          <p:nvPr/>
        </p:nvSpPr>
        <p:spPr>
          <a:xfrm>
            <a:off x="6644829" y="31616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0" name="TextBox 49">
            <a:extLst>
              <a:ext uri="{FF2B5EF4-FFF2-40B4-BE49-F238E27FC236}">
                <a16:creationId xmlns:a16="http://schemas.microsoft.com/office/drawing/2014/main" id="{A2D812AE-D119-3557-8BA2-8CE5DC107D06}"/>
              </a:ext>
            </a:extLst>
          </p:cNvPr>
          <p:cNvSpPr txBox="1"/>
          <p:nvPr/>
        </p:nvSpPr>
        <p:spPr>
          <a:xfrm>
            <a:off x="5382379" y="2033996"/>
            <a:ext cx="1707533" cy="461665"/>
          </a:xfrm>
          <a:prstGeom prst="rect">
            <a:avLst/>
          </a:prstGeom>
          <a:noFill/>
        </p:spPr>
        <p:txBody>
          <a:bodyPr wrap="square" rtlCol="0">
            <a:spAutoFit/>
          </a:bodyPr>
          <a:lstStyle/>
          <a:p>
            <a:r>
              <a:rPr lang="en-GB" sz="2400" b="1" dirty="0">
                <a:latin typeface="Century Gothic" panose="020B0502020202020204" pitchFamily="34" charset="0"/>
              </a:rPr>
              <a:t>Ethane</a:t>
            </a:r>
            <a:endParaRPr lang="en-GB" sz="2400" dirty="0">
              <a:latin typeface="Century Gothic" panose="020B0502020202020204" pitchFamily="34" charset="0"/>
            </a:endParaRPr>
          </a:p>
        </p:txBody>
      </p:sp>
      <p:sp>
        <p:nvSpPr>
          <p:cNvPr id="51" name="TextBox 50">
            <a:extLst>
              <a:ext uri="{FF2B5EF4-FFF2-40B4-BE49-F238E27FC236}">
                <a16:creationId xmlns:a16="http://schemas.microsoft.com/office/drawing/2014/main" id="{97467D3D-903C-38E1-45EE-D8FF8862A54B}"/>
              </a:ext>
            </a:extLst>
          </p:cNvPr>
          <p:cNvSpPr txBox="1"/>
          <p:nvPr/>
        </p:nvSpPr>
        <p:spPr>
          <a:xfrm>
            <a:off x="304410" y="4217023"/>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ethene and bromine.</a:t>
            </a:r>
          </a:p>
        </p:txBody>
      </p:sp>
      <p:sp>
        <p:nvSpPr>
          <p:cNvPr id="52" name="TextBox 51">
            <a:extLst>
              <a:ext uri="{FF2B5EF4-FFF2-40B4-BE49-F238E27FC236}">
                <a16:creationId xmlns:a16="http://schemas.microsoft.com/office/drawing/2014/main" id="{21FD4AB7-AD8D-CEED-B831-6B88508500DE}"/>
              </a:ext>
            </a:extLst>
          </p:cNvPr>
          <p:cNvSpPr txBox="1"/>
          <p:nvPr/>
        </p:nvSpPr>
        <p:spPr>
          <a:xfrm>
            <a:off x="399563" y="4628756"/>
            <a:ext cx="1555134" cy="461665"/>
          </a:xfrm>
          <a:prstGeom prst="rect">
            <a:avLst/>
          </a:prstGeom>
          <a:noFill/>
        </p:spPr>
        <p:txBody>
          <a:bodyPr wrap="square" rtlCol="0">
            <a:spAutoFit/>
          </a:bodyPr>
          <a:lstStyle/>
          <a:p>
            <a:r>
              <a:rPr lang="en-GB" sz="2400" b="1" dirty="0">
                <a:latin typeface="Century Gothic" panose="020B0502020202020204" pitchFamily="34" charset="0"/>
              </a:rPr>
              <a:t>Ethene</a:t>
            </a:r>
            <a:endParaRPr lang="en-GB" sz="2400" dirty="0">
              <a:latin typeface="Century Gothic" panose="020B0502020202020204" pitchFamily="34" charset="0"/>
            </a:endParaRPr>
          </a:p>
        </p:txBody>
      </p:sp>
      <p:cxnSp>
        <p:nvCxnSpPr>
          <p:cNvPr id="53" name="Straight Connector 52">
            <a:extLst>
              <a:ext uri="{FF2B5EF4-FFF2-40B4-BE49-F238E27FC236}">
                <a16:creationId xmlns:a16="http://schemas.microsoft.com/office/drawing/2014/main" id="{07E2E104-BFD1-86C2-F914-B2BC86377EEB}"/>
              </a:ext>
            </a:extLst>
          </p:cNvPr>
          <p:cNvCxnSpPr/>
          <p:nvPr/>
        </p:nvCxnSpPr>
        <p:spPr>
          <a:xfrm>
            <a:off x="685613" y="55231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832A4D2-6FF9-8B3C-DEB9-4143CA526A0A}"/>
              </a:ext>
            </a:extLst>
          </p:cNvPr>
          <p:cNvCxnSpPr/>
          <p:nvPr/>
        </p:nvCxnSpPr>
        <p:spPr>
          <a:xfrm>
            <a:off x="709279" y="616536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DC594423-68B4-13C9-733A-C217189DA871}"/>
              </a:ext>
            </a:extLst>
          </p:cNvPr>
          <p:cNvSpPr txBox="1"/>
          <p:nvPr/>
        </p:nvSpPr>
        <p:spPr>
          <a:xfrm>
            <a:off x="502450" y="638308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6" name="TextBox 55">
            <a:extLst>
              <a:ext uri="{FF2B5EF4-FFF2-40B4-BE49-F238E27FC236}">
                <a16:creationId xmlns:a16="http://schemas.microsoft.com/office/drawing/2014/main" id="{070A5FD6-9661-0907-F874-4D696556BEC5}"/>
              </a:ext>
            </a:extLst>
          </p:cNvPr>
          <p:cNvSpPr txBox="1"/>
          <p:nvPr/>
        </p:nvSpPr>
        <p:spPr>
          <a:xfrm>
            <a:off x="482570" y="572994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7" name="TextBox 56">
            <a:extLst>
              <a:ext uri="{FF2B5EF4-FFF2-40B4-BE49-F238E27FC236}">
                <a16:creationId xmlns:a16="http://schemas.microsoft.com/office/drawing/2014/main" id="{F14F98D6-D608-26D1-8424-FAF260F9C3E1}"/>
              </a:ext>
            </a:extLst>
          </p:cNvPr>
          <p:cNvSpPr txBox="1"/>
          <p:nvPr/>
        </p:nvSpPr>
        <p:spPr>
          <a:xfrm>
            <a:off x="533211" y="507679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8" name="Straight Connector 57">
            <a:extLst>
              <a:ext uri="{FF2B5EF4-FFF2-40B4-BE49-F238E27FC236}">
                <a16:creationId xmlns:a16="http://schemas.microsoft.com/office/drawing/2014/main" id="{5234D77C-0899-D177-197B-93767424BAD7}"/>
              </a:ext>
            </a:extLst>
          </p:cNvPr>
          <p:cNvCxnSpPr>
            <a:cxnSpLocks/>
          </p:cNvCxnSpPr>
          <p:nvPr/>
        </p:nvCxnSpPr>
        <p:spPr>
          <a:xfrm flipH="1">
            <a:off x="883447" y="594055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C8901F8-5A63-FCEF-5F07-8FDAC36285E6}"/>
              </a:ext>
            </a:extLst>
          </p:cNvPr>
          <p:cNvCxnSpPr/>
          <p:nvPr/>
        </p:nvCxnSpPr>
        <p:spPr>
          <a:xfrm>
            <a:off x="1354848" y="55164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D81C2C-B4F2-1F67-80AF-19F12F3EF3DA}"/>
              </a:ext>
            </a:extLst>
          </p:cNvPr>
          <p:cNvCxnSpPr/>
          <p:nvPr/>
        </p:nvCxnSpPr>
        <p:spPr>
          <a:xfrm>
            <a:off x="1378514" y="615874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2F48AB8-44B3-08C0-C714-3D17E368F6A5}"/>
              </a:ext>
            </a:extLst>
          </p:cNvPr>
          <p:cNvSpPr txBox="1"/>
          <p:nvPr/>
        </p:nvSpPr>
        <p:spPr>
          <a:xfrm>
            <a:off x="1171685" y="637645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2" name="TextBox 61">
            <a:extLst>
              <a:ext uri="{FF2B5EF4-FFF2-40B4-BE49-F238E27FC236}">
                <a16:creationId xmlns:a16="http://schemas.microsoft.com/office/drawing/2014/main" id="{F4D46757-09D1-5FD4-132F-EA7B9889E1D3}"/>
              </a:ext>
            </a:extLst>
          </p:cNvPr>
          <p:cNvSpPr txBox="1"/>
          <p:nvPr/>
        </p:nvSpPr>
        <p:spPr>
          <a:xfrm>
            <a:off x="1131926" y="572331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63" name="TextBox 62">
            <a:extLst>
              <a:ext uri="{FF2B5EF4-FFF2-40B4-BE49-F238E27FC236}">
                <a16:creationId xmlns:a16="http://schemas.microsoft.com/office/drawing/2014/main" id="{3A93F342-6FAA-8054-F953-52179FD0E433}"/>
              </a:ext>
            </a:extLst>
          </p:cNvPr>
          <p:cNvSpPr txBox="1"/>
          <p:nvPr/>
        </p:nvSpPr>
        <p:spPr>
          <a:xfrm>
            <a:off x="1202446" y="507017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4" name="Straight Connector 63">
            <a:extLst>
              <a:ext uri="{FF2B5EF4-FFF2-40B4-BE49-F238E27FC236}">
                <a16:creationId xmlns:a16="http://schemas.microsoft.com/office/drawing/2014/main" id="{53140F4E-6F90-249B-0518-B5337D2B2475}"/>
              </a:ext>
            </a:extLst>
          </p:cNvPr>
          <p:cNvCxnSpPr>
            <a:cxnSpLocks/>
          </p:cNvCxnSpPr>
          <p:nvPr/>
        </p:nvCxnSpPr>
        <p:spPr>
          <a:xfrm flipH="1">
            <a:off x="876824" y="601344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93CDE55-8A97-40DA-F04B-6A89CAB2F9ED}"/>
              </a:ext>
            </a:extLst>
          </p:cNvPr>
          <p:cNvSpPr txBox="1"/>
          <p:nvPr/>
        </p:nvSpPr>
        <p:spPr>
          <a:xfrm>
            <a:off x="1921566" y="5742151"/>
            <a:ext cx="381836" cy="461665"/>
          </a:xfrm>
          <a:prstGeom prst="rect">
            <a:avLst/>
          </a:prstGeom>
          <a:noFill/>
        </p:spPr>
        <p:txBody>
          <a:bodyPr wrap="none" rtlCol="0">
            <a:spAutoFit/>
          </a:bodyPr>
          <a:lstStyle/>
          <a:p>
            <a:r>
              <a:rPr lang="en-GB" sz="2400" dirty="0"/>
              <a:t>+</a:t>
            </a:r>
          </a:p>
        </p:txBody>
      </p:sp>
      <p:sp>
        <p:nvSpPr>
          <p:cNvPr id="66" name="TextBox 65">
            <a:extLst>
              <a:ext uri="{FF2B5EF4-FFF2-40B4-BE49-F238E27FC236}">
                <a16:creationId xmlns:a16="http://schemas.microsoft.com/office/drawing/2014/main" id="{D8F82370-1A75-E686-6645-131FC66F4045}"/>
              </a:ext>
            </a:extLst>
          </p:cNvPr>
          <p:cNvSpPr txBox="1"/>
          <p:nvPr/>
        </p:nvSpPr>
        <p:spPr>
          <a:xfrm>
            <a:off x="2539788" y="4622130"/>
            <a:ext cx="1707533" cy="461665"/>
          </a:xfrm>
          <a:prstGeom prst="rect">
            <a:avLst/>
          </a:prstGeom>
          <a:noFill/>
        </p:spPr>
        <p:txBody>
          <a:bodyPr wrap="square" rtlCol="0">
            <a:spAutoFit/>
          </a:bodyPr>
          <a:lstStyle/>
          <a:p>
            <a:r>
              <a:rPr lang="en-GB" sz="2400" b="1" dirty="0">
                <a:latin typeface="Century Gothic" panose="020B0502020202020204" pitchFamily="34" charset="0"/>
              </a:rPr>
              <a:t>Bromine</a:t>
            </a:r>
            <a:endParaRPr lang="en-GB" sz="2400" dirty="0">
              <a:latin typeface="Century Gothic" panose="020B0502020202020204" pitchFamily="34" charset="0"/>
            </a:endParaRPr>
          </a:p>
        </p:txBody>
      </p:sp>
      <p:sp>
        <p:nvSpPr>
          <p:cNvPr id="67" name="TextBox 66">
            <a:extLst>
              <a:ext uri="{FF2B5EF4-FFF2-40B4-BE49-F238E27FC236}">
                <a16:creationId xmlns:a16="http://schemas.microsoft.com/office/drawing/2014/main" id="{93672250-4C0E-CD17-EFF1-37B1E5C23A69}"/>
              </a:ext>
            </a:extLst>
          </p:cNvPr>
          <p:cNvSpPr txBox="1"/>
          <p:nvPr/>
        </p:nvSpPr>
        <p:spPr>
          <a:xfrm>
            <a:off x="2642674" y="5743192"/>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68" name="TextBox 67">
            <a:extLst>
              <a:ext uri="{FF2B5EF4-FFF2-40B4-BE49-F238E27FC236}">
                <a16:creationId xmlns:a16="http://schemas.microsoft.com/office/drawing/2014/main" id="{4E31EC85-86F9-A695-2C49-AB474DEE5B53}"/>
              </a:ext>
            </a:extLst>
          </p:cNvPr>
          <p:cNvSpPr txBox="1"/>
          <p:nvPr/>
        </p:nvSpPr>
        <p:spPr>
          <a:xfrm>
            <a:off x="3292030" y="5736566"/>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cxnSp>
        <p:nvCxnSpPr>
          <p:cNvPr id="69" name="Straight Connector 68">
            <a:extLst>
              <a:ext uri="{FF2B5EF4-FFF2-40B4-BE49-F238E27FC236}">
                <a16:creationId xmlns:a16="http://schemas.microsoft.com/office/drawing/2014/main" id="{8542AFD6-8F93-3498-07CC-488BCB47B464}"/>
              </a:ext>
            </a:extLst>
          </p:cNvPr>
          <p:cNvCxnSpPr>
            <a:cxnSpLocks/>
          </p:cNvCxnSpPr>
          <p:nvPr/>
        </p:nvCxnSpPr>
        <p:spPr>
          <a:xfrm flipH="1">
            <a:off x="3017050" y="59869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44525A3-89BB-FF4F-49EA-A1DD67771098}"/>
              </a:ext>
            </a:extLst>
          </p:cNvPr>
          <p:cNvSpPr txBox="1"/>
          <p:nvPr/>
        </p:nvSpPr>
        <p:spPr>
          <a:xfrm>
            <a:off x="4379844" y="5755404"/>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71" name="Straight Connector 70">
            <a:extLst>
              <a:ext uri="{FF2B5EF4-FFF2-40B4-BE49-F238E27FC236}">
                <a16:creationId xmlns:a16="http://schemas.microsoft.com/office/drawing/2014/main" id="{735B7813-C906-D9FE-6B89-085D7BDBBCA1}"/>
              </a:ext>
            </a:extLst>
          </p:cNvPr>
          <p:cNvCxnSpPr/>
          <p:nvPr/>
        </p:nvCxnSpPr>
        <p:spPr>
          <a:xfrm>
            <a:off x="5668431" y="553636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5BCFAB1-B899-E357-10BE-EA124528BF43}"/>
              </a:ext>
            </a:extLst>
          </p:cNvPr>
          <p:cNvCxnSpPr/>
          <p:nvPr/>
        </p:nvCxnSpPr>
        <p:spPr>
          <a:xfrm>
            <a:off x="5692097" y="617862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D3582DA4-4E5B-3429-B4C1-DB9AE3316E3B}"/>
              </a:ext>
            </a:extLst>
          </p:cNvPr>
          <p:cNvSpPr txBox="1"/>
          <p:nvPr/>
        </p:nvSpPr>
        <p:spPr>
          <a:xfrm>
            <a:off x="5485268" y="6396335"/>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74" name="TextBox 73">
            <a:extLst>
              <a:ext uri="{FF2B5EF4-FFF2-40B4-BE49-F238E27FC236}">
                <a16:creationId xmlns:a16="http://schemas.microsoft.com/office/drawing/2014/main" id="{8AE013E6-B9DE-F500-B33C-D09EDED4895A}"/>
              </a:ext>
            </a:extLst>
          </p:cNvPr>
          <p:cNvSpPr txBox="1"/>
          <p:nvPr/>
        </p:nvSpPr>
        <p:spPr>
          <a:xfrm>
            <a:off x="5465388" y="574319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5" name="TextBox 74">
            <a:extLst>
              <a:ext uri="{FF2B5EF4-FFF2-40B4-BE49-F238E27FC236}">
                <a16:creationId xmlns:a16="http://schemas.microsoft.com/office/drawing/2014/main" id="{C98E8C2D-B581-35E7-ADC1-D5D628B0969B}"/>
              </a:ext>
            </a:extLst>
          </p:cNvPr>
          <p:cNvSpPr txBox="1"/>
          <p:nvPr/>
        </p:nvSpPr>
        <p:spPr>
          <a:xfrm>
            <a:off x="5516029" y="50900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6" name="Straight Connector 75">
            <a:extLst>
              <a:ext uri="{FF2B5EF4-FFF2-40B4-BE49-F238E27FC236}">
                <a16:creationId xmlns:a16="http://schemas.microsoft.com/office/drawing/2014/main" id="{0C7ECAEC-CDF9-2620-BCF8-7A38F704B7C2}"/>
              </a:ext>
            </a:extLst>
          </p:cNvPr>
          <p:cNvCxnSpPr>
            <a:cxnSpLocks/>
          </p:cNvCxnSpPr>
          <p:nvPr/>
        </p:nvCxnSpPr>
        <p:spPr>
          <a:xfrm flipH="1">
            <a:off x="5866265" y="595380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4A77C48-83CA-A962-8EE6-C3E623C173CE}"/>
              </a:ext>
            </a:extLst>
          </p:cNvPr>
          <p:cNvCxnSpPr/>
          <p:nvPr/>
        </p:nvCxnSpPr>
        <p:spPr>
          <a:xfrm>
            <a:off x="6337666" y="552973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7606597-6EF7-F7FE-8B1C-5C19A1ECCFE1}"/>
              </a:ext>
            </a:extLst>
          </p:cNvPr>
          <p:cNvCxnSpPr/>
          <p:nvPr/>
        </p:nvCxnSpPr>
        <p:spPr>
          <a:xfrm>
            <a:off x="6361332" y="61719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D3350D2-7807-358C-4759-AC659E44D69F}"/>
              </a:ext>
            </a:extLst>
          </p:cNvPr>
          <p:cNvSpPr txBox="1"/>
          <p:nvPr/>
        </p:nvSpPr>
        <p:spPr>
          <a:xfrm>
            <a:off x="6154503" y="6389709"/>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80" name="TextBox 79">
            <a:extLst>
              <a:ext uri="{FF2B5EF4-FFF2-40B4-BE49-F238E27FC236}">
                <a16:creationId xmlns:a16="http://schemas.microsoft.com/office/drawing/2014/main" id="{6A8118BE-12A3-BC6C-6599-E4E3797AB503}"/>
              </a:ext>
            </a:extLst>
          </p:cNvPr>
          <p:cNvSpPr txBox="1"/>
          <p:nvPr/>
        </p:nvSpPr>
        <p:spPr>
          <a:xfrm>
            <a:off x="6114744" y="573656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1" name="TextBox 80">
            <a:extLst>
              <a:ext uri="{FF2B5EF4-FFF2-40B4-BE49-F238E27FC236}">
                <a16:creationId xmlns:a16="http://schemas.microsoft.com/office/drawing/2014/main" id="{A5D7BCC0-C022-F0CF-BDAF-277E312B59A7}"/>
              </a:ext>
            </a:extLst>
          </p:cNvPr>
          <p:cNvSpPr txBox="1"/>
          <p:nvPr/>
        </p:nvSpPr>
        <p:spPr>
          <a:xfrm>
            <a:off x="6185264" y="508342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2" name="Straight Connector 81">
            <a:extLst>
              <a:ext uri="{FF2B5EF4-FFF2-40B4-BE49-F238E27FC236}">
                <a16:creationId xmlns:a16="http://schemas.microsoft.com/office/drawing/2014/main" id="{4B73790B-E22A-C5BE-760F-403FF97E36B6}"/>
              </a:ext>
            </a:extLst>
          </p:cNvPr>
          <p:cNvCxnSpPr>
            <a:cxnSpLocks/>
          </p:cNvCxnSpPr>
          <p:nvPr/>
        </p:nvCxnSpPr>
        <p:spPr>
          <a:xfrm flipH="1">
            <a:off x="6495747" y="598693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6030354-19BB-5D2F-4ADE-D6A1D5D9A2B9}"/>
              </a:ext>
            </a:extLst>
          </p:cNvPr>
          <p:cNvCxnSpPr>
            <a:cxnSpLocks/>
          </p:cNvCxnSpPr>
          <p:nvPr/>
        </p:nvCxnSpPr>
        <p:spPr>
          <a:xfrm flipH="1">
            <a:off x="5157278" y="598031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4486D920-7B37-32B3-54C2-93B9E2E86A13}"/>
              </a:ext>
            </a:extLst>
          </p:cNvPr>
          <p:cNvSpPr txBox="1"/>
          <p:nvPr/>
        </p:nvSpPr>
        <p:spPr>
          <a:xfrm>
            <a:off x="4835908" y="574981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5" name="TextBox 84">
            <a:extLst>
              <a:ext uri="{FF2B5EF4-FFF2-40B4-BE49-F238E27FC236}">
                <a16:creationId xmlns:a16="http://schemas.microsoft.com/office/drawing/2014/main" id="{1F434C83-2260-E778-8906-E782AAFA499F}"/>
              </a:ext>
            </a:extLst>
          </p:cNvPr>
          <p:cNvSpPr txBox="1"/>
          <p:nvPr/>
        </p:nvSpPr>
        <p:spPr>
          <a:xfrm>
            <a:off x="6757473" y="57630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6" name="TextBox 85">
            <a:extLst>
              <a:ext uri="{FF2B5EF4-FFF2-40B4-BE49-F238E27FC236}">
                <a16:creationId xmlns:a16="http://schemas.microsoft.com/office/drawing/2014/main" id="{1F913E80-2CDF-4328-983E-FB1E34836D0B}"/>
              </a:ext>
            </a:extLst>
          </p:cNvPr>
          <p:cNvSpPr txBox="1"/>
          <p:nvPr/>
        </p:nvSpPr>
        <p:spPr>
          <a:xfrm>
            <a:off x="4839041" y="4675138"/>
            <a:ext cx="3470073" cy="461665"/>
          </a:xfrm>
          <a:prstGeom prst="rect">
            <a:avLst/>
          </a:prstGeom>
          <a:noFill/>
        </p:spPr>
        <p:txBody>
          <a:bodyPr wrap="square" rtlCol="0">
            <a:spAutoFit/>
          </a:bodyPr>
          <a:lstStyle/>
          <a:p>
            <a:r>
              <a:rPr lang="en-GB" sz="2400" b="1" dirty="0">
                <a:latin typeface="Century Gothic" panose="020B0502020202020204" pitchFamily="34" charset="0"/>
              </a:rPr>
              <a:t>1,2-dibromoethane</a:t>
            </a:r>
            <a:endParaRPr lang="en-GB" sz="2400" dirty="0">
              <a:latin typeface="Century Gothic" panose="020B0502020202020204" pitchFamily="34" charset="0"/>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5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5"/>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57"/>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5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3"/>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6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9"/>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2"/>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3"/>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7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8"/>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8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8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2"/>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8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8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85"/>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2" grpId="0"/>
      <p:bldP spid="13" grpId="0"/>
      <p:bldP spid="15" grpId="0"/>
      <p:bldP spid="19" grpId="0"/>
      <p:bldP spid="20" grpId="0"/>
      <p:bldP spid="21" grpId="0"/>
      <p:bldP spid="27" grpId="0"/>
      <p:bldP spid="29" grpId="0"/>
      <p:bldP spid="30" grpId="0"/>
      <p:bldP spid="31" grpId="0"/>
      <p:bldP spid="33" grpId="0"/>
      <p:bldP spid="37" grpId="0"/>
      <p:bldP spid="38" grpId="0"/>
      <p:bldP spid="39" grpId="0"/>
      <p:bldP spid="43" grpId="0"/>
      <p:bldP spid="44" grpId="0"/>
      <p:bldP spid="45" grpId="0"/>
      <p:bldP spid="48" grpId="0"/>
      <p:bldP spid="49" grpId="0"/>
      <p:bldP spid="50" grpId="0"/>
      <p:bldP spid="51" grpId="0"/>
      <p:bldP spid="52" grpId="0"/>
      <p:bldP spid="55" grpId="0"/>
      <p:bldP spid="56" grpId="0"/>
      <p:bldP spid="57" grpId="0"/>
      <p:bldP spid="61" grpId="0"/>
      <p:bldP spid="62" grpId="0"/>
      <p:bldP spid="63" grpId="0"/>
      <p:bldP spid="65" grpId="0"/>
      <p:bldP spid="66" grpId="0"/>
      <p:bldP spid="67" grpId="0"/>
      <p:bldP spid="68" grpId="0"/>
      <p:bldP spid="70" grpId="0"/>
      <p:bldP spid="73" grpId="0"/>
      <p:bldP spid="74" grpId="0"/>
      <p:bldP spid="75" grpId="0"/>
      <p:bldP spid="79" grpId="0"/>
      <p:bldP spid="80" grpId="0"/>
      <p:bldP spid="81" grpId="0"/>
      <p:bldP spid="84" grpId="0"/>
      <p:bldP spid="85" grpId="0"/>
      <p:bldP spid="8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We: Alkene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830997"/>
          </a:xfrm>
          <a:prstGeom prst="rect">
            <a:avLst/>
          </a:prstGeom>
          <a:noFill/>
        </p:spPr>
        <p:txBody>
          <a:bodyPr wrap="square">
            <a:spAutoFit/>
          </a:bodyPr>
          <a:lstStyle/>
          <a:p>
            <a:r>
              <a:rPr lang="en-US" sz="2400" dirty="0">
                <a:latin typeface="Century Gothic" panose="020B0502020202020204" pitchFamily="34" charset="0"/>
              </a:rPr>
              <a:t>Propene can react with bromine or with hydrogen in the presence of a catalyst.  </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559962"/>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propene and hydrogen.</a:t>
            </a:r>
          </a:p>
        </p:txBody>
      </p:sp>
      <p:sp>
        <p:nvSpPr>
          <p:cNvPr id="3" name="TextBox 2">
            <a:extLst>
              <a:ext uri="{FF2B5EF4-FFF2-40B4-BE49-F238E27FC236}">
                <a16:creationId xmlns:a16="http://schemas.microsoft.com/office/drawing/2014/main" id="{B3682C49-A222-E782-B70A-9B919D9C5F9F}"/>
              </a:ext>
            </a:extLst>
          </p:cNvPr>
          <p:cNvSpPr txBox="1"/>
          <p:nvPr/>
        </p:nvSpPr>
        <p:spPr>
          <a:xfrm>
            <a:off x="286919" y="2027370"/>
            <a:ext cx="1555134" cy="461665"/>
          </a:xfrm>
          <a:prstGeom prst="rect">
            <a:avLst/>
          </a:prstGeom>
          <a:noFill/>
        </p:spPr>
        <p:txBody>
          <a:bodyPr wrap="square" rtlCol="0">
            <a:spAutoFit/>
          </a:bodyPr>
          <a:lstStyle/>
          <a:p>
            <a:r>
              <a:rPr lang="en-GB" sz="2400" b="1" dirty="0">
                <a:latin typeface="Century Gothic" panose="020B0502020202020204" pitchFamily="34" charset="0"/>
              </a:rPr>
              <a:t>Propene</a:t>
            </a:r>
            <a:endParaRPr lang="en-GB" sz="2400" dirty="0">
              <a:latin typeface="Century Gothic" panose="020B0502020202020204" pitchFamily="34" charset="0"/>
            </a:endParaRPr>
          </a:p>
        </p:txBody>
      </p:sp>
      <p:cxnSp>
        <p:nvCxnSpPr>
          <p:cNvPr id="10" name="Straight Connector 9">
            <a:extLst>
              <a:ext uri="{FF2B5EF4-FFF2-40B4-BE49-F238E27FC236}">
                <a16:creationId xmlns:a16="http://schemas.microsoft.com/office/drawing/2014/main" id="{9452ED0D-1E67-E4A8-E6E1-52DDF61A0DA2}"/>
              </a:ext>
            </a:extLst>
          </p:cNvPr>
          <p:cNvCxnSpPr/>
          <p:nvPr/>
        </p:nvCxnSpPr>
        <p:spPr>
          <a:xfrm>
            <a:off x="572969" y="2921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388AAE-C65A-AC10-155B-E76ED487AB96}"/>
              </a:ext>
            </a:extLst>
          </p:cNvPr>
          <p:cNvCxnSpPr/>
          <p:nvPr/>
        </p:nvCxnSpPr>
        <p:spPr>
          <a:xfrm>
            <a:off x="596635" y="3563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353196-6E11-7717-DEDA-DB7E82829338}"/>
              </a:ext>
            </a:extLst>
          </p:cNvPr>
          <p:cNvSpPr txBox="1"/>
          <p:nvPr/>
        </p:nvSpPr>
        <p:spPr>
          <a:xfrm>
            <a:off x="389806" y="3781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 name="TextBox 12">
            <a:extLst>
              <a:ext uri="{FF2B5EF4-FFF2-40B4-BE49-F238E27FC236}">
                <a16:creationId xmlns:a16="http://schemas.microsoft.com/office/drawing/2014/main" id="{7657929B-8F99-5F5A-E0A0-DAB8BDB5663C}"/>
              </a:ext>
            </a:extLst>
          </p:cNvPr>
          <p:cNvSpPr txBox="1"/>
          <p:nvPr/>
        </p:nvSpPr>
        <p:spPr>
          <a:xfrm>
            <a:off x="369926" y="3128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0249E272-E59F-E579-F79E-3D984E88ACA8}"/>
              </a:ext>
            </a:extLst>
          </p:cNvPr>
          <p:cNvSpPr txBox="1"/>
          <p:nvPr/>
        </p:nvSpPr>
        <p:spPr>
          <a:xfrm>
            <a:off x="420567" y="2475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36465BCF-6C91-1B3E-51B1-4EBA9034A6C3}"/>
              </a:ext>
            </a:extLst>
          </p:cNvPr>
          <p:cNvCxnSpPr>
            <a:cxnSpLocks/>
          </p:cNvCxnSpPr>
          <p:nvPr/>
        </p:nvCxnSpPr>
        <p:spPr>
          <a:xfrm flipH="1">
            <a:off x="770803" y="33391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025627-ECFC-1AB8-2AA6-91CCC3C0EF3B}"/>
              </a:ext>
            </a:extLst>
          </p:cNvPr>
          <p:cNvCxnSpPr/>
          <p:nvPr/>
        </p:nvCxnSpPr>
        <p:spPr>
          <a:xfrm>
            <a:off x="1242204" y="29151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F80B0B-9720-6DC2-B81C-A73D00D24257}"/>
              </a:ext>
            </a:extLst>
          </p:cNvPr>
          <p:cNvSpPr txBox="1"/>
          <p:nvPr/>
        </p:nvSpPr>
        <p:spPr>
          <a:xfrm>
            <a:off x="2251736" y="31588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36479B92-7AA3-C387-A02C-D503EC9751A3}"/>
              </a:ext>
            </a:extLst>
          </p:cNvPr>
          <p:cNvSpPr txBox="1"/>
          <p:nvPr/>
        </p:nvSpPr>
        <p:spPr>
          <a:xfrm>
            <a:off x="1019282" y="312192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1" name="TextBox 20">
            <a:extLst>
              <a:ext uri="{FF2B5EF4-FFF2-40B4-BE49-F238E27FC236}">
                <a16:creationId xmlns:a16="http://schemas.microsoft.com/office/drawing/2014/main" id="{2157172C-8732-A779-17A8-A526F05C1B35}"/>
              </a:ext>
            </a:extLst>
          </p:cNvPr>
          <p:cNvSpPr txBox="1"/>
          <p:nvPr/>
        </p:nvSpPr>
        <p:spPr>
          <a:xfrm>
            <a:off x="1089802" y="24687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1D455A2C-F38B-5B34-29ED-140B5CD9F3CB}"/>
              </a:ext>
            </a:extLst>
          </p:cNvPr>
          <p:cNvCxnSpPr>
            <a:cxnSpLocks/>
          </p:cNvCxnSpPr>
          <p:nvPr/>
        </p:nvCxnSpPr>
        <p:spPr>
          <a:xfrm flipH="1">
            <a:off x="764180" y="34120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38E57F-3F39-FFA9-F94C-930164E6BB43}"/>
              </a:ext>
            </a:extLst>
          </p:cNvPr>
          <p:cNvSpPr txBox="1"/>
          <p:nvPr/>
        </p:nvSpPr>
        <p:spPr>
          <a:xfrm>
            <a:off x="2782956" y="3120887"/>
            <a:ext cx="381836" cy="461665"/>
          </a:xfrm>
          <a:prstGeom prst="rect">
            <a:avLst/>
          </a:prstGeom>
          <a:noFill/>
        </p:spPr>
        <p:txBody>
          <a:bodyPr wrap="none" rtlCol="0">
            <a:spAutoFit/>
          </a:bodyPr>
          <a:lstStyle/>
          <a:p>
            <a:r>
              <a:rPr lang="en-GB" sz="2400" dirty="0"/>
              <a:t>+</a:t>
            </a:r>
          </a:p>
        </p:txBody>
      </p:sp>
      <p:sp>
        <p:nvSpPr>
          <p:cNvPr id="29" name="TextBox 28">
            <a:extLst>
              <a:ext uri="{FF2B5EF4-FFF2-40B4-BE49-F238E27FC236}">
                <a16:creationId xmlns:a16="http://schemas.microsoft.com/office/drawing/2014/main" id="{0609AA4B-51DF-97E9-6677-7F21F7FF3CBA}"/>
              </a:ext>
            </a:extLst>
          </p:cNvPr>
          <p:cNvSpPr txBox="1"/>
          <p:nvPr/>
        </p:nvSpPr>
        <p:spPr>
          <a:xfrm>
            <a:off x="3142762" y="2020744"/>
            <a:ext cx="1707533" cy="461665"/>
          </a:xfrm>
          <a:prstGeom prst="rect">
            <a:avLst/>
          </a:prstGeom>
          <a:noFill/>
        </p:spPr>
        <p:txBody>
          <a:bodyPr wrap="square" rtlCol="0">
            <a:spAutoFit/>
          </a:bodyPr>
          <a:lstStyle/>
          <a:p>
            <a:r>
              <a:rPr lang="en-GB" sz="2400" b="1" dirty="0">
                <a:latin typeface="Century Gothic" panose="020B0502020202020204" pitchFamily="34" charset="0"/>
              </a:rPr>
              <a:t>Hydrogen</a:t>
            </a:r>
            <a:endParaRPr lang="en-GB" sz="2400" dirty="0">
              <a:latin typeface="Century Gothic" panose="020B0502020202020204" pitchFamily="34" charset="0"/>
            </a:endParaRPr>
          </a:p>
        </p:txBody>
      </p:sp>
      <p:sp>
        <p:nvSpPr>
          <p:cNvPr id="30" name="TextBox 29">
            <a:extLst>
              <a:ext uri="{FF2B5EF4-FFF2-40B4-BE49-F238E27FC236}">
                <a16:creationId xmlns:a16="http://schemas.microsoft.com/office/drawing/2014/main" id="{68975CC7-6104-F029-B04B-308EE0D0AFBC}"/>
              </a:ext>
            </a:extLst>
          </p:cNvPr>
          <p:cNvSpPr txBox="1"/>
          <p:nvPr/>
        </p:nvSpPr>
        <p:spPr>
          <a:xfrm>
            <a:off x="3484186" y="31418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1" name="TextBox 30">
            <a:extLst>
              <a:ext uri="{FF2B5EF4-FFF2-40B4-BE49-F238E27FC236}">
                <a16:creationId xmlns:a16="http://schemas.microsoft.com/office/drawing/2014/main" id="{E91824B6-6565-89CD-9295-1F8CBE482389}"/>
              </a:ext>
            </a:extLst>
          </p:cNvPr>
          <p:cNvSpPr txBox="1"/>
          <p:nvPr/>
        </p:nvSpPr>
        <p:spPr>
          <a:xfrm>
            <a:off x="4133542" y="31351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CD4F9721-9E90-8490-8324-EB4E735A1B0F}"/>
              </a:ext>
            </a:extLst>
          </p:cNvPr>
          <p:cNvCxnSpPr>
            <a:cxnSpLocks/>
          </p:cNvCxnSpPr>
          <p:nvPr/>
        </p:nvCxnSpPr>
        <p:spPr>
          <a:xfrm flipH="1">
            <a:off x="3858562" y="338555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59C070-0280-61FD-DC5D-9E4FC05C1BBD}"/>
              </a:ext>
            </a:extLst>
          </p:cNvPr>
          <p:cNvSpPr txBox="1"/>
          <p:nvPr/>
        </p:nvSpPr>
        <p:spPr>
          <a:xfrm>
            <a:off x="4982818" y="3154018"/>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35" name="Straight Connector 34">
            <a:extLst>
              <a:ext uri="{FF2B5EF4-FFF2-40B4-BE49-F238E27FC236}">
                <a16:creationId xmlns:a16="http://schemas.microsoft.com/office/drawing/2014/main" id="{BF47C1F1-D618-84A6-E1AF-12E4311A0F85}"/>
              </a:ext>
            </a:extLst>
          </p:cNvPr>
          <p:cNvCxnSpPr/>
          <p:nvPr/>
        </p:nvCxnSpPr>
        <p:spPr>
          <a:xfrm>
            <a:off x="6271405" y="293497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C96617-7A7C-0C6B-D6C3-D3BEA7462DD2}"/>
              </a:ext>
            </a:extLst>
          </p:cNvPr>
          <p:cNvCxnSpPr/>
          <p:nvPr/>
        </p:nvCxnSpPr>
        <p:spPr>
          <a:xfrm>
            <a:off x="6295071" y="35772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708FCA-AEDD-B242-ED5A-A9531FCF5F30}"/>
              </a:ext>
            </a:extLst>
          </p:cNvPr>
          <p:cNvSpPr txBox="1"/>
          <p:nvPr/>
        </p:nvSpPr>
        <p:spPr>
          <a:xfrm>
            <a:off x="6088242" y="37949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94E5F135-32BD-14C6-FE67-29E1BBB0B6FA}"/>
              </a:ext>
            </a:extLst>
          </p:cNvPr>
          <p:cNvSpPr txBox="1"/>
          <p:nvPr/>
        </p:nvSpPr>
        <p:spPr>
          <a:xfrm>
            <a:off x="6068362" y="314180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9" name="TextBox 38">
            <a:extLst>
              <a:ext uri="{FF2B5EF4-FFF2-40B4-BE49-F238E27FC236}">
                <a16:creationId xmlns:a16="http://schemas.microsoft.com/office/drawing/2014/main" id="{D10D6E2B-3C51-D5F5-A0BC-644ACA1BF40A}"/>
              </a:ext>
            </a:extLst>
          </p:cNvPr>
          <p:cNvSpPr txBox="1"/>
          <p:nvPr/>
        </p:nvSpPr>
        <p:spPr>
          <a:xfrm>
            <a:off x="6119003" y="24886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0" name="Straight Connector 39">
            <a:extLst>
              <a:ext uri="{FF2B5EF4-FFF2-40B4-BE49-F238E27FC236}">
                <a16:creationId xmlns:a16="http://schemas.microsoft.com/office/drawing/2014/main" id="{D469502D-6340-6E44-AFE1-93CA79094C7E}"/>
              </a:ext>
            </a:extLst>
          </p:cNvPr>
          <p:cNvCxnSpPr>
            <a:cxnSpLocks/>
          </p:cNvCxnSpPr>
          <p:nvPr/>
        </p:nvCxnSpPr>
        <p:spPr>
          <a:xfrm flipH="1">
            <a:off x="6469239" y="335242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CBCD0B-A4D5-44DF-F8C5-8855D1EE7E4C}"/>
              </a:ext>
            </a:extLst>
          </p:cNvPr>
          <p:cNvCxnSpPr/>
          <p:nvPr/>
        </p:nvCxnSpPr>
        <p:spPr>
          <a:xfrm>
            <a:off x="6940640" y="29283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E4846-610D-1D0B-3C98-F8D19236F072}"/>
              </a:ext>
            </a:extLst>
          </p:cNvPr>
          <p:cNvCxnSpPr/>
          <p:nvPr/>
        </p:nvCxnSpPr>
        <p:spPr>
          <a:xfrm>
            <a:off x="6964306" y="35706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C90CB8-434B-55D3-A846-30E04AE49B50}"/>
              </a:ext>
            </a:extLst>
          </p:cNvPr>
          <p:cNvSpPr txBox="1"/>
          <p:nvPr/>
        </p:nvSpPr>
        <p:spPr>
          <a:xfrm>
            <a:off x="6757477" y="37883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4" name="TextBox 43">
            <a:extLst>
              <a:ext uri="{FF2B5EF4-FFF2-40B4-BE49-F238E27FC236}">
                <a16:creationId xmlns:a16="http://schemas.microsoft.com/office/drawing/2014/main" id="{86760EF3-18B4-2571-4BE4-246CFA169A9D}"/>
              </a:ext>
            </a:extLst>
          </p:cNvPr>
          <p:cNvSpPr txBox="1"/>
          <p:nvPr/>
        </p:nvSpPr>
        <p:spPr>
          <a:xfrm>
            <a:off x="6717718" y="313518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5" name="TextBox 44">
            <a:extLst>
              <a:ext uri="{FF2B5EF4-FFF2-40B4-BE49-F238E27FC236}">
                <a16:creationId xmlns:a16="http://schemas.microsoft.com/office/drawing/2014/main" id="{04125AC7-C507-5883-1C26-B91877EDE883}"/>
              </a:ext>
            </a:extLst>
          </p:cNvPr>
          <p:cNvSpPr txBox="1"/>
          <p:nvPr/>
        </p:nvSpPr>
        <p:spPr>
          <a:xfrm>
            <a:off x="6788238" y="24820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6" name="Straight Connector 45">
            <a:extLst>
              <a:ext uri="{FF2B5EF4-FFF2-40B4-BE49-F238E27FC236}">
                <a16:creationId xmlns:a16="http://schemas.microsoft.com/office/drawing/2014/main" id="{98E9D444-52A6-796A-6B48-9B8A75AFCC1B}"/>
              </a:ext>
            </a:extLst>
          </p:cNvPr>
          <p:cNvCxnSpPr>
            <a:cxnSpLocks/>
          </p:cNvCxnSpPr>
          <p:nvPr/>
        </p:nvCxnSpPr>
        <p:spPr>
          <a:xfrm flipH="1">
            <a:off x="7098721" y="338555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3C708A-A70B-BAB1-B91C-E1FA26C98274}"/>
              </a:ext>
            </a:extLst>
          </p:cNvPr>
          <p:cNvCxnSpPr>
            <a:cxnSpLocks/>
          </p:cNvCxnSpPr>
          <p:nvPr/>
        </p:nvCxnSpPr>
        <p:spPr>
          <a:xfrm flipH="1">
            <a:off x="5760252" y="33789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404835-C3E5-50AB-F503-977EE6740F4E}"/>
              </a:ext>
            </a:extLst>
          </p:cNvPr>
          <p:cNvSpPr txBox="1"/>
          <p:nvPr/>
        </p:nvSpPr>
        <p:spPr>
          <a:xfrm>
            <a:off x="5438882" y="314843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9" name="TextBox 48">
            <a:extLst>
              <a:ext uri="{FF2B5EF4-FFF2-40B4-BE49-F238E27FC236}">
                <a16:creationId xmlns:a16="http://schemas.microsoft.com/office/drawing/2014/main" id="{1CBF81F5-F156-4E41-8EB0-8FD0E5397D7B}"/>
              </a:ext>
            </a:extLst>
          </p:cNvPr>
          <p:cNvSpPr txBox="1"/>
          <p:nvPr/>
        </p:nvSpPr>
        <p:spPr>
          <a:xfrm>
            <a:off x="7996551" y="318156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0" name="TextBox 49">
            <a:extLst>
              <a:ext uri="{FF2B5EF4-FFF2-40B4-BE49-F238E27FC236}">
                <a16:creationId xmlns:a16="http://schemas.microsoft.com/office/drawing/2014/main" id="{A2D812AE-D119-3557-8BA2-8CE5DC107D06}"/>
              </a:ext>
            </a:extLst>
          </p:cNvPr>
          <p:cNvSpPr txBox="1"/>
          <p:nvPr/>
        </p:nvSpPr>
        <p:spPr>
          <a:xfrm>
            <a:off x="6097997" y="2033996"/>
            <a:ext cx="1707533" cy="461665"/>
          </a:xfrm>
          <a:prstGeom prst="rect">
            <a:avLst/>
          </a:prstGeom>
          <a:noFill/>
        </p:spPr>
        <p:txBody>
          <a:bodyPr wrap="square" rtlCol="0">
            <a:spAutoFit/>
          </a:bodyPr>
          <a:lstStyle/>
          <a:p>
            <a:r>
              <a:rPr lang="en-GB" sz="2400" b="1" dirty="0">
                <a:latin typeface="Century Gothic" panose="020B0502020202020204" pitchFamily="34" charset="0"/>
              </a:rPr>
              <a:t>Propane</a:t>
            </a: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77F803B8-B2A3-2E20-2E88-6A9B7B0965F8}"/>
              </a:ext>
            </a:extLst>
          </p:cNvPr>
          <p:cNvCxnSpPr/>
          <p:nvPr/>
        </p:nvCxnSpPr>
        <p:spPr>
          <a:xfrm>
            <a:off x="7589997" y="294160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3086914-1BC3-7AE1-FE20-5432B1493E0F}"/>
              </a:ext>
            </a:extLst>
          </p:cNvPr>
          <p:cNvCxnSpPr/>
          <p:nvPr/>
        </p:nvCxnSpPr>
        <p:spPr>
          <a:xfrm>
            <a:off x="7613663" y="358386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B3CE99-E034-FAF9-EACA-8957666C7C53}"/>
              </a:ext>
            </a:extLst>
          </p:cNvPr>
          <p:cNvSpPr txBox="1"/>
          <p:nvPr/>
        </p:nvSpPr>
        <p:spPr>
          <a:xfrm>
            <a:off x="7406834" y="38015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92638E8E-99BD-F69F-716B-DFB2D24C9978}"/>
              </a:ext>
            </a:extLst>
          </p:cNvPr>
          <p:cNvSpPr txBox="1"/>
          <p:nvPr/>
        </p:nvSpPr>
        <p:spPr>
          <a:xfrm>
            <a:off x="7367075" y="314843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4AB75846-8943-FA85-0797-9A23C8D144EA}"/>
              </a:ext>
            </a:extLst>
          </p:cNvPr>
          <p:cNvSpPr txBox="1"/>
          <p:nvPr/>
        </p:nvSpPr>
        <p:spPr>
          <a:xfrm>
            <a:off x="7437595" y="24952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6DC6D7E9-F5F7-68DE-F669-C78C0F7108E7}"/>
              </a:ext>
            </a:extLst>
          </p:cNvPr>
          <p:cNvCxnSpPr>
            <a:cxnSpLocks/>
          </p:cNvCxnSpPr>
          <p:nvPr/>
        </p:nvCxnSpPr>
        <p:spPr>
          <a:xfrm flipH="1">
            <a:off x="7748078" y="33988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488B5F-23A4-6B87-9BA3-C135A7D7211C}"/>
              </a:ext>
            </a:extLst>
          </p:cNvPr>
          <p:cNvCxnSpPr/>
          <p:nvPr/>
        </p:nvCxnSpPr>
        <p:spPr>
          <a:xfrm>
            <a:off x="1825301" y="29217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EE99B4-E244-1EDB-0D10-45A79B85D0B8}"/>
              </a:ext>
            </a:extLst>
          </p:cNvPr>
          <p:cNvCxnSpPr/>
          <p:nvPr/>
        </p:nvCxnSpPr>
        <p:spPr>
          <a:xfrm>
            <a:off x="1809211" y="356398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75F3F8-519F-AD2C-137C-7FE042B79D9B}"/>
              </a:ext>
            </a:extLst>
          </p:cNvPr>
          <p:cNvSpPr txBox="1"/>
          <p:nvPr/>
        </p:nvSpPr>
        <p:spPr>
          <a:xfrm>
            <a:off x="1642138" y="378169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4" name="TextBox 33">
            <a:extLst>
              <a:ext uri="{FF2B5EF4-FFF2-40B4-BE49-F238E27FC236}">
                <a16:creationId xmlns:a16="http://schemas.microsoft.com/office/drawing/2014/main" id="{DE705BF3-4D4E-F660-7B71-670489B3E095}"/>
              </a:ext>
            </a:extLst>
          </p:cNvPr>
          <p:cNvSpPr txBox="1"/>
          <p:nvPr/>
        </p:nvSpPr>
        <p:spPr>
          <a:xfrm>
            <a:off x="1602379" y="312855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7" name="TextBox 86">
            <a:extLst>
              <a:ext uri="{FF2B5EF4-FFF2-40B4-BE49-F238E27FC236}">
                <a16:creationId xmlns:a16="http://schemas.microsoft.com/office/drawing/2014/main" id="{31FD6B3D-805B-00C4-8C6F-2E3809249191}"/>
              </a:ext>
            </a:extLst>
          </p:cNvPr>
          <p:cNvSpPr txBox="1"/>
          <p:nvPr/>
        </p:nvSpPr>
        <p:spPr>
          <a:xfrm>
            <a:off x="1672899" y="24754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8" name="Straight Connector 87">
            <a:extLst>
              <a:ext uri="{FF2B5EF4-FFF2-40B4-BE49-F238E27FC236}">
                <a16:creationId xmlns:a16="http://schemas.microsoft.com/office/drawing/2014/main" id="{73CB5EE2-739B-AB93-79CC-817BEB7FF565}"/>
              </a:ext>
            </a:extLst>
          </p:cNvPr>
          <p:cNvCxnSpPr>
            <a:cxnSpLocks/>
          </p:cNvCxnSpPr>
          <p:nvPr/>
        </p:nvCxnSpPr>
        <p:spPr>
          <a:xfrm flipH="1">
            <a:off x="1963504" y="33789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79B0773-F435-0795-2457-7570FC940D4D}"/>
              </a:ext>
            </a:extLst>
          </p:cNvPr>
          <p:cNvCxnSpPr>
            <a:cxnSpLocks/>
          </p:cNvCxnSpPr>
          <p:nvPr/>
        </p:nvCxnSpPr>
        <p:spPr>
          <a:xfrm flipH="1">
            <a:off x="1360530" y="337229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40EC197-0FAA-E420-4A0F-3878172DB713}"/>
              </a:ext>
            </a:extLst>
          </p:cNvPr>
          <p:cNvSpPr txBox="1"/>
          <p:nvPr/>
        </p:nvSpPr>
        <p:spPr>
          <a:xfrm>
            <a:off x="304409" y="4194478"/>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propene and bromine.</a:t>
            </a:r>
          </a:p>
        </p:txBody>
      </p:sp>
      <p:sp>
        <p:nvSpPr>
          <p:cNvPr id="91" name="TextBox 90">
            <a:extLst>
              <a:ext uri="{FF2B5EF4-FFF2-40B4-BE49-F238E27FC236}">
                <a16:creationId xmlns:a16="http://schemas.microsoft.com/office/drawing/2014/main" id="{B4F7F70A-9176-DB94-6B92-D6E308DCAE43}"/>
              </a:ext>
            </a:extLst>
          </p:cNvPr>
          <p:cNvSpPr txBox="1"/>
          <p:nvPr/>
        </p:nvSpPr>
        <p:spPr>
          <a:xfrm>
            <a:off x="339927" y="4661886"/>
            <a:ext cx="1555134" cy="461665"/>
          </a:xfrm>
          <a:prstGeom prst="rect">
            <a:avLst/>
          </a:prstGeom>
          <a:noFill/>
        </p:spPr>
        <p:txBody>
          <a:bodyPr wrap="square" rtlCol="0">
            <a:spAutoFit/>
          </a:bodyPr>
          <a:lstStyle/>
          <a:p>
            <a:r>
              <a:rPr lang="en-GB" sz="2400" b="1" dirty="0">
                <a:latin typeface="Century Gothic" panose="020B0502020202020204" pitchFamily="34" charset="0"/>
              </a:rPr>
              <a:t>Propene</a:t>
            </a:r>
            <a:endParaRPr lang="en-GB" sz="2400" dirty="0">
              <a:latin typeface="Century Gothic" panose="020B0502020202020204" pitchFamily="34" charset="0"/>
            </a:endParaRPr>
          </a:p>
        </p:txBody>
      </p:sp>
      <p:cxnSp>
        <p:nvCxnSpPr>
          <p:cNvPr id="92" name="Straight Connector 91">
            <a:extLst>
              <a:ext uri="{FF2B5EF4-FFF2-40B4-BE49-F238E27FC236}">
                <a16:creationId xmlns:a16="http://schemas.microsoft.com/office/drawing/2014/main" id="{655E93B7-35B6-39BA-3BAD-4CF64A043F4F}"/>
              </a:ext>
            </a:extLst>
          </p:cNvPr>
          <p:cNvCxnSpPr/>
          <p:nvPr/>
        </p:nvCxnSpPr>
        <p:spPr>
          <a:xfrm>
            <a:off x="625977" y="55562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5AD9180-9A02-F4F7-3DB3-C2ED2CF65501}"/>
              </a:ext>
            </a:extLst>
          </p:cNvPr>
          <p:cNvCxnSpPr/>
          <p:nvPr/>
        </p:nvCxnSpPr>
        <p:spPr>
          <a:xfrm>
            <a:off x="649643" y="61984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E7C0D22-420A-2AB6-5C26-FA43651738B0}"/>
              </a:ext>
            </a:extLst>
          </p:cNvPr>
          <p:cNvSpPr txBox="1"/>
          <p:nvPr/>
        </p:nvSpPr>
        <p:spPr>
          <a:xfrm>
            <a:off x="442814" y="641621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5" name="TextBox 94">
            <a:extLst>
              <a:ext uri="{FF2B5EF4-FFF2-40B4-BE49-F238E27FC236}">
                <a16:creationId xmlns:a16="http://schemas.microsoft.com/office/drawing/2014/main" id="{5E19263F-AE83-434C-1327-BF1A93FF238B}"/>
              </a:ext>
            </a:extLst>
          </p:cNvPr>
          <p:cNvSpPr txBox="1"/>
          <p:nvPr/>
        </p:nvSpPr>
        <p:spPr>
          <a:xfrm>
            <a:off x="422934" y="576307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6" name="TextBox 95">
            <a:extLst>
              <a:ext uri="{FF2B5EF4-FFF2-40B4-BE49-F238E27FC236}">
                <a16:creationId xmlns:a16="http://schemas.microsoft.com/office/drawing/2014/main" id="{EFC89C2C-4938-8C0B-A766-B93C0B113ABC}"/>
              </a:ext>
            </a:extLst>
          </p:cNvPr>
          <p:cNvSpPr txBox="1"/>
          <p:nvPr/>
        </p:nvSpPr>
        <p:spPr>
          <a:xfrm>
            <a:off x="473575" y="510992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7" name="Straight Connector 96">
            <a:extLst>
              <a:ext uri="{FF2B5EF4-FFF2-40B4-BE49-F238E27FC236}">
                <a16:creationId xmlns:a16="http://schemas.microsoft.com/office/drawing/2014/main" id="{33B8EEE6-F5A7-174F-0303-A4724B96DEDD}"/>
              </a:ext>
            </a:extLst>
          </p:cNvPr>
          <p:cNvCxnSpPr>
            <a:cxnSpLocks/>
          </p:cNvCxnSpPr>
          <p:nvPr/>
        </p:nvCxnSpPr>
        <p:spPr>
          <a:xfrm flipH="1">
            <a:off x="823811" y="597368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CF0228E-38D0-8B35-4971-80DEA83754E0}"/>
              </a:ext>
            </a:extLst>
          </p:cNvPr>
          <p:cNvCxnSpPr/>
          <p:nvPr/>
        </p:nvCxnSpPr>
        <p:spPr>
          <a:xfrm>
            <a:off x="1295212" y="554961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F82FFD3-F1C1-12B9-A5DD-708F273DED24}"/>
              </a:ext>
            </a:extLst>
          </p:cNvPr>
          <p:cNvSpPr txBox="1"/>
          <p:nvPr/>
        </p:nvSpPr>
        <p:spPr>
          <a:xfrm>
            <a:off x="2304744" y="579336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0" name="TextBox 99">
            <a:extLst>
              <a:ext uri="{FF2B5EF4-FFF2-40B4-BE49-F238E27FC236}">
                <a16:creationId xmlns:a16="http://schemas.microsoft.com/office/drawing/2014/main" id="{79B652EC-A584-3E2E-3AD8-50407238AA5A}"/>
              </a:ext>
            </a:extLst>
          </p:cNvPr>
          <p:cNvSpPr txBox="1"/>
          <p:nvPr/>
        </p:nvSpPr>
        <p:spPr>
          <a:xfrm>
            <a:off x="1072290" y="575644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1" name="TextBox 100">
            <a:extLst>
              <a:ext uri="{FF2B5EF4-FFF2-40B4-BE49-F238E27FC236}">
                <a16:creationId xmlns:a16="http://schemas.microsoft.com/office/drawing/2014/main" id="{27C200EF-76F5-BF0E-5078-E71431629C8D}"/>
              </a:ext>
            </a:extLst>
          </p:cNvPr>
          <p:cNvSpPr txBox="1"/>
          <p:nvPr/>
        </p:nvSpPr>
        <p:spPr>
          <a:xfrm>
            <a:off x="1142810" y="510330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2" name="Straight Connector 101">
            <a:extLst>
              <a:ext uri="{FF2B5EF4-FFF2-40B4-BE49-F238E27FC236}">
                <a16:creationId xmlns:a16="http://schemas.microsoft.com/office/drawing/2014/main" id="{856F15F5-607D-1EA2-A492-1E85727F95F8}"/>
              </a:ext>
            </a:extLst>
          </p:cNvPr>
          <p:cNvCxnSpPr>
            <a:cxnSpLocks/>
          </p:cNvCxnSpPr>
          <p:nvPr/>
        </p:nvCxnSpPr>
        <p:spPr>
          <a:xfrm flipH="1">
            <a:off x="817188" y="604657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1ECBE914-C4A7-4F34-B1C4-86C7EEE9D958}"/>
              </a:ext>
            </a:extLst>
          </p:cNvPr>
          <p:cNvSpPr txBox="1"/>
          <p:nvPr/>
        </p:nvSpPr>
        <p:spPr>
          <a:xfrm>
            <a:off x="2835964" y="5755403"/>
            <a:ext cx="381836" cy="461665"/>
          </a:xfrm>
          <a:prstGeom prst="rect">
            <a:avLst/>
          </a:prstGeom>
          <a:noFill/>
        </p:spPr>
        <p:txBody>
          <a:bodyPr wrap="none" rtlCol="0">
            <a:spAutoFit/>
          </a:bodyPr>
          <a:lstStyle/>
          <a:p>
            <a:r>
              <a:rPr lang="en-GB" sz="2400" dirty="0"/>
              <a:t>+</a:t>
            </a:r>
          </a:p>
        </p:txBody>
      </p:sp>
      <p:sp>
        <p:nvSpPr>
          <p:cNvPr id="104" name="TextBox 103">
            <a:extLst>
              <a:ext uri="{FF2B5EF4-FFF2-40B4-BE49-F238E27FC236}">
                <a16:creationId xmlns:a16="http://schemas.microsoft.com/office/drawing/2014/main" id="{D6B4BFFA-DF0A-B1D7-43EB-05F7372FE4B3}"/>
              </a:ext>
            </a:extLst>
          </p:cNvPr>
          <p:cNvSpPr txBox="1"/>
          <p:nvPr/>
        </p:nvSpPr>
        <p:spPr>
          <a:xfrm>
            <a:off x="3195770" y="4655260"/>
            <a:ext cx="1707533" cy="461665"/>
          </a:xfrm>
          <a:prstGeom prst="rect">
            <a:avLst/>
          </a:prstGeom>
          <a:noFill/>
        </p:spPr>
        <p:txBody>
          <a:bodyPr wrap="square" rtlCol="0">
            <a:spAutoFit/>
          </a:bodyPr>
          <a:lstStyle/>
          <a:p>
            <a:r>
              <a:rPr lang="en-GB" sz="2400" b="1" dirty="0">
                <a:latin typeface="Century Gothic" panose="020B0502020202020204" pitchFamily="34" charset="0"/>
              </a:rPr>
              <a:t>Bromine</a:t>
            </a:r>
            <a:endParaRPr lang="en-GB" sz="2400" dirty="0">
              <a:latin typeface="Century Gothic" panose="020B0502020202020204" pitchFamily="34" charset="0"/>
            </a:endParaRPr>
          </a:p>
        </p:txBody>
      </p:sp>
      <p:sp>
        <p:nvSpPr>
          <p:cNvPr id="105" name="TextBox 104">
            <a:extLst>
              <a:ext uri="{FF2B5EF4-FFF2-40B4-BE49-F238E27FC236}">
                <a16:creationId xmlns:a16="http://schemas.microsoft.com/office/drawing/2014/main" id="{73923677-37B6-A6F3-00C5-F45D83BC8AF4}"/>
              </a:ext>
            </a:extLst>
          </p:cNvPr>
          <p:cNvSpPr txBox="1"/>
          <p:nvPr/>
        </p:nvSpPr>
        <p:spPr>
          <a:xfrm>
            <a:off x="3537194" y="5776322"/>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106" name="TextBox 105">
            <a:extLst>
              <a:ext uri="{FF2B5EF4-FFF2-40B4-BE49-F238E27FC236}">
                <a16:creationId xmlns:a16="http://schemas.microsoft.com/office/drawing/2014/main" id="{336F0388-9A87-1BEF-A7BC-216F8CC4B410}"/>
              </a:ext>
            </a:extLst>
          </p:cNvPr>
          <p:cNvSpPr txBox="1"/>
          <p:nvPr/>
        </p:nvSpPr>
        <p:spPr>
          <a:xfrm>
            <a:off x="4186550" y="5769696"/>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cxnSp>
        <p:nvCxnSpPr>
          <p:cNvPr id="107" name="Straight Connector 106">
            <a:extLst>
              <a:ext uri="{FF2B5EF4-FFF2-40B4-BE49-F238E27FC236}">
                <a16:creationId xmlns:a16="http://schemas.microsoft.com/office/drawing/2014/main" id="{CFD0C343-9718-5AE7-7680-C5693C88365C}"/>
              </a:ext>
            </a:extLst>
          </p:cNvPr>
          <p:cNvCxnSpPr>
            <a:cxnSpLocks/>
          </p:cNvCxnSpPr>
          <p:nvPr/>
        </p:nvCxnSpPr>
        <p:spPr>
          <a:xfrm flipH="1">
            <a:off x="3911570" y="60200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8E242C2-78AA-C4C9-6830-28E72D95B35F}"/>
              </a:ext>
            </a:extLst>
          </p:cNvPr>
          <p:cNvSpPr txBox="1"/>
          <p:nvPr/>
        </p:nvSpPr>
        <p:spPr>
          <a:xfrm>
            <a:off x="5035826" y="5788534"/>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109" name="Straight Connector 108">
            <a:extLst>
              <a:ext uri="{FF2B5EF4-FFF2-40B4-BE49-F238E27FC236}">
                <a16:creationId xmlns:a16="http://schemas.microsoft.com/office/drawing/2014/main" id="{5F230EE1-DD0B-D9FA-D9BB-1CE7C242F753}"/>
              </a:ext>
            </a:extLst>
          </p:cNvPr>
          <p:cNvCxnSpPr/>
          <p:nvPr/>
        </p:nvCxnSpPr>
        <p:spPr>
          <a:xfrm>
            <a:off x="6324413" y="55694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204421C-3D37-62DE-BA07-ADB85303847F}"/>
              </a:ext>
            </a:extLst>
          </p:cNvPr>
          <p:cNvCxnSpPr/>
          <p:nvPr/>
        </p:nvCxnSpPr>
        <p:spPr>
          <a:xfrm>
            <a:off x="6348079" y="621175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C4D6B09B-B3B7-DE99-66E1-E2BE6E34E082}"/>
              </a:ext>
            </a:extLst>
          </p:cNvPr>
          <p:cNvSpPr txBox="1"/>
          <p:nvPr/>
        </p:nvSpPr>
        <p:spPr>
          <a:xfrm>
            <a:off x="6141250" y="6429465"/>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112" name="TextBox 111">
            <a:extLst>
              <a:ext uri="{FF2B5EF4-FFF2-40B4-BE49-F238E27FC236}">
                <a16:creationId xmlns:a16="http://schemas.microsoft.com/office/drawing/2014/main" id="{DAED68F3-D5A6-76FA-F7F1-3175F9BDF56A}"/>
              </a:ext>
            </a:extLst>
          </p:cNvPr>
          <p:cNvSpPr txBox="1"/>
          <p:nvPr/>
        </p:nvSpPr>
        <p:spPr>
          <a:xfrm>
            <a:off x="6121370" y="577632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3" name="TextBox 112">
            <a:extLst>
              <a:ext uri="{FF2B5EF4-FFF2-40B4-BE49-F238E27FC236}">
                <a16:creationId xmlns:a16="http://schemas.microsoft.com/office/drawing/2014/main" id="{58AB33B8-56EB-AEBC-DD71-F4A23A1CC220}"/>
              </a:ext>
            </a:extLst>
          </p:cNvPr>
          <p:cNvSpPr txBox="1"/>
          <p:nvPr/>
        </p:nvSpPr>
        <p:spPr>
          <a:xfrm>
            <a:off x="6172011" y="51231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4" name="Straight Connector 113">
            <a:extLst>
              <a:ext uri="{FF2B5EF4-FFF2-40B4-BE49-F238E27FC236}">
                <a16:creationId xmlns:a16="http://schemas.microsoft.com/office/drawing/2014/main" id="{063E6E8D-FEF0-4BD8-4ED5-D49348E46747}"/>
              </a:ext>
            </a:extLst>
          </p:cNvPr>
          <p:cNvCxnSpPr>
            <a:cxnSpLocks/>
          </p:cNvCxnSpPr>
          <p:nvPr/>
        </p:nvCxnSpPr>
        <p:spPr>
          <a:xfrm flipH="1">
            <a:off x="6522247" y="598693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C4F3F758-92DF-7E7C-F1AB-9E9097B68362}"/>
              </a:ext>
            </a:extLst>
          </p:cNvPr>
          <p:cNvCxnSpPr/>
          <p:nvPr/>
        </p:nvCxnSpPr>
        <p:spPr>
          <a:xfrm>
            <a:off x="6993648" y="556286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6AD4E47-B875-58B1-6152-9C5C8F325F83}"/>
              </a:ext>
            </a:extLst>
          </p:cNvPr>
          <p:cNvCxnSpPr/>
          <p:nvPr/>
        </p:nvCxnSpPr>
        <p:spPr>
          <a:xfrm>
            <a:off x="7017314" y="62051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129C052-0B09-0930-367A-F8CF44874026}"/>
              </a:ext>
            </a:extLst>
          </p:cNvPr>
          <p:cNvSpPr txBox="1"/>
          <p:nvPr/>
        </p:nvSpPr>
        <p:spPr>
          <a:xfrm>
            <a:off x="6810485" y="6422839"/>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118" name="TextBox 117">
            <a:extLst>
              <a:ext uri="{FF2B5EF4-FFF2-40B4-BE49-F238E27FC236}">
                <a16:creationId xmlns:a16="http://schemas.microsoft.com/office/drawing/2014/main" id="{67C20CB3-2E48-C3FC-D959-7D5CB45B6925}"/>
              </a:ext>
            </a:extLst>
          </p:cNvPr>
          <p:cNvSpPr txBox="1"/>
          <p:nvPr/>
        </p:nvSpPr>
        <p:spPr>
          <a:xfrm>
            <a:off x="6770726" y="576969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9" name="TextBox 118">
            <a:extLst>
              <a:ext uri="{FF2B5EF4-FFF2-40B4-BE49-F238E27FC236}">
                <a16:creationId xmlns:a16="http://schemas.microsoft.com/office/drawing/2014/main" id="{A8962179-03AD-B04D-8FD7-71D1D00BA4D7}"/>
              </a:ext>
            </a:extLst>
          </p:cNvPr>
          <p:cNvSpPr txBox="1"/>
          <p:nvPr/>
        </p:nvSpPr>
        <p:spPr>
          <a:xfrm>
            <a:off x="6841246" y="511655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0" name="Straight Connector 119">
            <a:extLst>
              <a:ext uri="{FF2B5EF4-FFF2-40B4-BE49-F238E27FC236}">
                <a16:creationId xmlns:a16="http://schemas.microsoft.com/office/drawing/2014/main" id="{E7543C83-F032-9293-234B-404D7F5979F6}"/>
              </a:ext>
            </a:extLst>
          </p:cNvPr>
          <p:cNvCxnSpPr>
            <a:cxnSpLocks/>
          </p:cNvCxnSpPr>
          <p:nvPr/>
        </p:nvCxnSpPr>
        <p:spPr>
          <a:xfrm flipH="1">
            <a:off x="7151729" y="602006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948A7FF3-294B-AF41-1FEC-9C35CA2CAC14}"/>
              </a:ext>
            </a:extLst>
          </p:cNvPr>
          <p:cNvCxnSpPr>
            <a:cxnSpLocks/>
          </p:cNvCxnSpPr>
          <p:nvPr/>
        </p:nvCxnSpPr>
        <p:spPr>
          <a:xfrm flipH="1">
            <a:off x="5813260" y="601344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948D1B9-0CDB-3551-1A74-E0E76EF42D15}"/>
              </a:ext>
            </a:extLst>
          </p:cNvPr>
          <p:cNvSpPr txBox="1"/>
          <p:nvPr/>
        </p:nvSpPr>
        <p:spPr>
          <a:xfrm>
            <a:off x="5491890" y="57829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3" name="TextBox 122">
            <a:extLst>
              <a:ext uri="{FF2B5EF4-FFF2-40B4-BE49-F238E27FC236}">
                <a16:creationId xmlns:a16="http://schemas.microsoft.com/office/drawing/2014/main" id="{F7DB880F-8D4B-3E96-8655-354CF18F9578}"/>
              </a:ext>
            </a:extLst>
          </p:cNvPr>
          <p:cNvSpPr txBox="1"/>
          <p:nvPr/>
        </p:nvSpPr>
        <p:spPr>
          <a:xfrm>
            <a:off x="8049559" y="581607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4" name="TextBox 123">
            <a:extLst>
              <a:ext uri="{FF2B5EF4-FFF2-40B4-BE49-F238E27FC236}">
                <a16:creationId xmlns:a16="http://schemas.microsoft.com/office/drawing/2014/main" id="{20B7C885-9F8A-0F06-EA4B-44918853B63A}"/>
              </a:ext>
            </a:extLst>
          </p:cNvPr>
          <p:cNvSpPr txBox="1"/>
          <p:nvPr/>
        </p:nvSpPr>
        <p:spPr>
          <a:xfrm>
            <a:off x="5614292" y="4708268"/>
            <a:ext cx="3271291" cy="461665"/>
          </a:xfrm>
          <a:prstGeom prst="rect">
            <a:avLst/>
          </a:prstGeom>
          <a:noFill/>
        </p:spPr>
        <p:txBody>
          <a:bodyPr wrap="square" rtlCol="0">
            <a:spAutoFit/>
          </a:bodyPr>
          <a:lstStyle/>
          <a:p>
            <a:r>
              <a:rPr lang="en-GB" sz="2400" b="1" dirty="0">
                <a:latin typeface="Century Gothic" panose="020B0502020202020204" pitchFamily="34" charset="0"/>
              </a:rPr>
              <a:t>1,2-dibromopropane</a:t>
            </a:r>
            <a:endParaRPr lang="en-GB" sz="2400" dirty="0">
              <a:latin typeface="Century Gothic" panose="020B0502020202020204" pitchFamily="34" charset="0"/>
            </a:endParaRPr>
          </a:p>
        </p:txBody>
      </p:sp>
      <p:cxnSp>
        <p:nvCxnSpPr>
          <p:cNvPr id="125" name="Straight Connector 124">
            <a:extLst>
              <a:ext uri="{FF2B5EF4-FFF2-40B4-BE49-F238E27FC236}">
                <a16:creationId xmlns:a16="http://schemas.microsoft.com/office/drawing/2014/main" id="{BB4890F9-BCE2-1A53-8D05-C2BFCEF57F72}"/>
              </a:ext>
            </a:extLst>
          </p:cNvPr>
          <p:cNvCxnSpPr/>
          <p:nvPr/>
        </p:nvCxnSpPr>
        <p:spPr>
          <a:xfrm>
            <a:off x="7643005" y="55761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DF85AFA9-8F43-BC9B-A7D9-B1D4D78D70CD}"/>
              </a:ext>
            </a:extLst>
          </p:cNvPr>
          <p:cNvCxnSpPr/>
          <p:nvPr/>
        </p:nvCxnSpPr>
        <p:spPr>
          <a:xfrm>
            <a:off x="7666671" y="62183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4B80605-A030-499A-CD1B-A72CC7F84F64}"/>
              </a:ext>
            </a:extLst>
          </p:cNvPr>
          <p:cNvSpPr txBox="1"/>
          <p:nvPr/>
        </p:nvSpPr>
        <p:spPr>
          <a:xfrm>
            <a:off x="7459842" y="643609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8" name="TextBox 127">
            <a:extLst>
              <a:ext uri="{FF2B5EF4-FFF2-40B4-BE49-F238E27FC236}">
                <a16:creationId xmlns:a16="http://schemas.microsoft.com/office/drawing/2014/main" id="{166ACCA5-B475-DED3-B7C9-21468FE48F67}"/>
              </a:ext>
            </a:extLst>
          </p:cNvPr>
          <p:cNvSpPr txBox="1"/>
          <p:nvPr/>
        </p:nvSpPr>
        <p:spPr>
          <a:xfrm>
            <a:off x="7420083" y="57829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29" name="TextBox 128">
            <a:extLst>
              <a:ext uri="{FF2B5EF4-FFF2-40B4-BE49-F238E27FC236}">
                <a16:creationId xmlns:a16="http://schemas.microsoft.com/office/drawing/2014/main" id="{40A19245-B05B-4D22-408A-C2B0C9C02948}"/>
              </a:ext>
            </a:extLst>
          </p:cNvPr>
          <p:cNvSpPr txBox="1"/>
          <p:nvPr/>
        </p:nvSpPr>
        <p:spPr>
          <a:xfrm>
            <a:off x="7490603" y="51298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30" name="Straight Connector 129">
            <a:extLst>
              <a:ext uri="{FF2B5EF4-FFF2-40B4-BE49-F238E27FC236}">
                <a16:creationId xmlns:a16="http://schemas.microsoft.com/office/drawing/2014/main" id="{C0A1846C-EF2F-C041-1C7E-BAD11BF19E00}"/>
              </a:ext>
            </a:extLst>
          </p:cNvPr>
          <p:cNvCxnSpPr>
            <a:cxnSpLocks/>
          </p:cNvCxnSpPr>
          <p:nvPr/>
        </p:nvCxnSpPr>
        <p:spPr>
          <a:xfrm flipH="1">
            <a:off x="7801086" y="603331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84F0E98-C3CB-0D03-BB62-B9F6DF5DC257}"/>
              </a:ext>
            </a:extLst>
          </p:cNvPr>
          <p:cNvCxnSpPr/>
          <p:nvPr/>
        </p:nvCxnSpPr>
        <p:spPr>
          <a:xfrm>
            <a:off x="1878309" y="55562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1A50D29-660F-0BD6-A9A7-3CCEC79BDEA6}"/>
              </a:ext>
            </a:extLst>
          </p:cNvPr>
          <p:cNvCxnSpPr/>
          <p:nvPr/>
        </p:nvCxnSpPr>
        <p:spPr>
          <a:xfrm>
            <a:off x="1862219" y="61984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EB031DC-FA47-CC58-D047-2AF4A4CB5254}"/>
              </a:ext>
            </a:extLst>
          </p:cNvPr>
          <p:cNvSpPr txBox="1"/>
          <p:nvPr/>
        </p:nvSpPr>
        <p:spPr>
          <a:xfrm>
            <a:off x="1695146" y="64162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4" name="TextBox 133">
            <a:extLst>
              <a:ext uri="{FF2B5EF4-FFF2-40B4-BE49-F238E27FC236}">
                <a16:creationId xmlns:a16="http://schemas.microsoft.com/office/drawing/2014/main" id="{4E3AF15E-5608-51B0-65AB-340D23BE7DEB}"/>
              </a:ext>
            </a:extLst>
          </p:cNvPr>
          <p:cNvSpPr txBox="1"/>
          <p:nvPr/>
        </p:nvSpPr>
        <p:spPr>
          <a:xfrm>
            <a:off x="1655387" y="576306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5" name="TextBox 134">
            <a:extLst>
              <a:ext uri="{FF2B5EF4-FFF2-40B4-BE49-F238E27FC236}">
                <a16:creationId xmlns:a16="http://schemas.microsoft.com/office/drawing/2014/main" id="{B6430A79-B9E2-F2D4-C581-125F5FD7693A}"/>
              </a:ext>
            </a:extLst>
          </p:cNvPr>
          <p:cNvSpPr txBox="1"/>
          <p:nvPr/>
        </p:nvSpPr>
        <p:spPr>
          <a:xfrm>
            <a:off x="1725907" y="51099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36" name="Straight Connector 135">
            <a:extLst>
              <a:ext uri="{FF2B5EF4-FFF2-40B4-BE49-F238E27FC236}">
                <a16:creationId xmlns:a16="http://schemas.microsoft.com/office/drawing/2014/main" id="{E12FCCBB-8B48-5208-1316-5A935C9B4CC1}"/>
              </a:ext>
            </a:extLst>
          </p:cNvPr>
          <p:cNvCxnSpPr>
            <a:cxnSpLocks/>
          </p:cNvCxnSpPr>
          <p:nvPr/>
        </p:nvCxnSpPr>
        <p:spPr>
          <a:xfrm flipH="1">
            <a:off x="2016512" y="60134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4235EE7-790D-EFE3-984F-1E1D69E92A6B}"/>
              </a:ext>
            </a:extLst>
          </p:cNvPr>
          <p:cNvCxnSpPr>
            <a:cxnSpLocks/>
          </p:cNvCxnSpPr>
          <p:nvPr/>
        </p:nvCxnSpPr>
        <p:spPr>
          <a:xfrm flipH="1">
            <a:off x="1413538" y="600681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57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9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92"/>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9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94"/>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5"/>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97"/>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9"/>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0"/>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1"/>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02"/>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31"/>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32"/>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34"/>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35"/>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36"/>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37"/>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03"/>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104"/>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5"/>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0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0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nodeType="clickEffect">
                                  <p:stCondLst>
                                    <p:cond delay="0"/>
                                  </p:stCondLst>
                                  <p:childTnLst>
                                    <p:set>
                                      <p:cBhvr>
                                        <p:cTn id="174" dur="1" fill="hold">
                                          <p:stCondLst>
                                            <p:cond delay="0"/>
                                          </p:stCondLst>
                                        </p:cTn>
                                        <p:tgtEl>
                                          <p:spTgt spid="109"/>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10"/>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1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12"/>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14"/>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15"/>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16"/>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19"/>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2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21"/>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12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23"/>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25"/>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2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27"/>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28"/>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29"/>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30"/>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 presetClass="entr" presetSubtype="0" fill="hold" grpId="0" nodeType="clickEffect">
                                  <p:stCondLst>
                                    <p:cond delay="0"/>
                                  </p:stCondLst>
                                  <p:childTnLst>
                                    <p:set>
                                      <p:cBhvr>
                                        <p:cTn id="218"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2" grpId="0"/>
      <p:bldP spid="13" grpId="0"/>
      <p:bldP spid="15" grpId="0"/>
      <p:bldP spid="19" grpId="0"/>
      <p:bldP spid="20" grpId="0"/>
      <p:bldP spid="21" grpId="0"/>
      <p:bldP spid="27" grpId="0"/>
      <p:bldP spid="29" grpId="0"/>
      <p:bldP spid="30" grpId="0"/>
      <p:bldP spid="31" grpId="0"/>
      <p:bldP spid="33" grpId="0"/>
      <p:bldP spid="37" grpId="0"/>
      <p:bldP spid="38" grpId="0"/>
      <p:bldP spid="39" grpId="0"/>
      <p:bldP spid="43" grpId="0"/>
      <p:bldP spid="44" grpId="0"/>
      <p:bldP spid="45" grpId="0"/>
      <p:bldP spid="48" grpId="0"/>
      <p:bldP spid="49" grpId="0"/>
      <p:bldP spid="50" grpId="0"/>
      <p:bldP spid="7" grpId="0"/>
      <p:bldP spid="9" grpId="0"/>
      <p:bldP spid="22" grpId="0"/>
      <p:bldP spid="28" grpId="0"/>
      <p:bldP spid="34" grpId="0"/>
      <p:bldP spid="87" grpId="0"/>
      <p:bldP spid="90" grpId="0"/>
      <p:bldP spid="91" grpId="0"/>
      <p:bldP spid="94" grpId="0"/>
      <p:bldP spid="95" grpId="0"/>
      <p:bldP spid="96" grpId="0"/>
      <p:bldP spid="99" grpId="0"/>
      <p:bldP spid="100" grpId="0"/>
      <p:bldP spid="101" grpId="0"/>
      <p:bldP spid="103" grpId="0"/>
      <p:bldP spid="104" grpId="0"/>
      <p:bldP spid="105" grpId="0"/>
      <p:bldP spid="106" grpId="0"/>
      <p:bldP spid="108" grpId="0"/>
      <p:bldP spid="111" grpId="0"/>
      <p:bldP spid="112" grpId="0"/>
      <p:bldP spid="113" grpId="0"/>
      <p:bldP spid="117" grpId="0"/>
      <p:bldP spid="118" grpId="0"/>
      <p:bldP spid="119" grpId="0"/>
      <p:bldP spid="122" grpId="0"/>
      <p:bldP spid="123" grpId="0"/>
      <p:bldP spid="124" grpId="0"/>
      <p:bldP spid="127" grpId="0"/>
      <p:bldP spid="128" grpId="0"/>
      <p:bldP spid="129" grpId="0"/>
      <p:bldP spid="133" grpId="0"/>
      <p:bldP spid="134" grpId="0"/>
      <p:bldP spid="1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Alkenes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two products of cracking.</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difference between ethane and ethene.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to test for an alkene.</a:t>
            </a:r>
            <a:endParaRPr lang="en-GB" sz="2400" baseline="-250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general formula for the alkanes.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how many pairs of electrons are shared in a double covalent bond.</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An alkane and an alkene.</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Ethane is an alkane so contains all single bonds while ethene is an alkene so contains a C=C double bond. </a:t>
            </a:r>
            <a:endParaRPr sz="2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74803" y="3656821"/>
            <a:ext cx="104579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Add bromine water, alkenes turn bromine water colourless.</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74157" y="4407210"/>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a:t>
            </a:r>
            <a:r>
              <a:rPr lang="en-GB" sz="2400" b="1" baseline="-25000" dirty="0">
                <a:solidFill>
                  <a:schemeClr val="accent1"/>
                </a:solidFill>
                <a:latin typeface="Century Gothic"/>
                <a:ea typeface="Arial"/>
                <a:cs typeface="Arial"/>
                <a:sym typeface="Century Gothic"/>
              </a:rPr>
              <a:t>n</a:t>
            </a: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2n+2</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77008" y="5533730"/>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You: Alkene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830997"/>
          </a:xfrm>
          <a:prstGeom prst="rect">
            <a:avLst/>
          </a:prstGeom>
          <a:noFill/>
        </p:spPr>
        <p:txBody>
          <a:bodyPr wrap="square">
            <a:spAutoFit/>
          </a:bodyPr>
          <a:lstStyle/>
          <a:p>
            <a:r>
              <a:rPr lang="en-US" sz="2400" dirty="0">
                <a:latin typeface="Century Gothic" panose="020B0502020202020204" pitchFamily="34" charset="0"/>
              </a:rPr>
              <a:t>Butene can react with bromine or with hydrogen in the presence of a catalyst.  </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559962"/>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butene and hydrogen.</a:t>
            </a:r>
          </a:p>
        </p:txBody>
      </p:sp>
      <p:sp>
        <p:nvSpPr>
          <p:cNvPr id="3" name="TextBox 2">
            <a:extLst>
              <a:ext uri="{FF2B5EF4-FFF2-40B4-BE49-F238E27FC236}">
                <a16:creationId xmlns:a16="http://schemas.microsoft.com/office/drawing/2014/main" id="{B3682C49-A222-E782-B70A-9B919D9C5F9F}"/>
              </a:ext>
            </a:extLst>
          </p:cNvPr>
          <p:cNvSpPr txBox="1"/>
          <p:nvPr/>
        </p:nvSpPr>
        <p:spPr>
          <a:xfrm>
            <a:off x="286919" y="2027370"/>
            <a:ext cx="1555134" cy="461665"/>
          </a:xfrm>
          <a:prstGeom prst="rect">
            <a:avLst/>
          </a:prstGeom>
          <a:noFill/>
        </p:spPr>
        <p:txBody>
          <a:bodyPr wrap="square" rtlCol="0">
            <a:spAutoFit/>
          </a:bodyPr>
          <a:lstStyle/>
          <a:p>
            <a:r>
              <a:rPr lang="en-GB" sz="2400" b="1" dirty="0">
                <a:latin typeface="Century Gothic" panose="020B0502020202020204" pitchFamily="34" charset="0"/>
              </a:rPr>
              <a:t>Butene</a:t>
            </a:r>
            <a:endParaRPr lang="en-GB" sz="2400" dirty="0">
              <a:latin typeface="Century Gothic" panose="020B0502020202020204" pitchFamily="34" charset="0"/>
            </a:endParaRPr>
          </a:p>
        </p:txBody>
      </p:sp>
      <p:cxnSp>
        <p:nvCxnSpPr>
          <p:cNvPr id="10" name="Straight Connector 9">
            <a:extLst>
              <a:ext uri="{FF2B5EF4-FFF2-40B4-BE49-F238E27FC236}">
                <a16:creationId xmlns:a16="http://schemas.microsoft.com/office/drawing/2014/main" id="{9452ED0D-1E67-E4A8-E6E1-52DDF61A0DA2}"/>
              </a:ext>
            </a:extLst>
          </p:cNvPr>
          <p:cNvCxnSpPr/>
          <p:nvPr/>
        </p:nvCxnSpPr>
        <p:spPr>
          <a:xfrm>
            <a:off x="572969" y="2921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388AAE-C65A-AC10-155B-E76ED487AB96}"/>
              </a:ext>
            </a:extLst>
          </p:cNvPr>
          <p:cNvCxnSpPr/>
          <p:nvPr/>
        </p:nvCxnSpPr>
        <p:spPr>
          <a:xfrm>
            <a:off x="596635" y="3563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353196-6E11-7717-DEDA-DB7E82829338}"/>
              </a:ext>
            </a:extLst>
          </p:cNvPr>
          <p:cNvSpPr txBox="1"/>
          <p:nvPr/>
        </p:nvSpPr>
        <p:spPr>
          <a:xfrm>
            <a:off x="389806" y="3781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 name="TextBox 12">
            <a:extLst>
              <a:ext uri="{FF2B5EF4-FFF2-40B4-BE49-F238E27FC236}">
                <a16:creationId xmlns:a16="http://schemas.microsoft.com/office/drawing/2014/main" id="{7657929B-8F99-5F5A-E0A0-DAB8BDB5663C}"/>
              </a:ext>
            </a:extLst>
          </p:cNvPr>
          <p:cNvSpPr txBox="1"/>
          <p:nvPr/>
        </p:nvSpPr>
        <p:spPr>
          <a:xfrm>
            <a:off x="369926" y="3128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0249E272-E59F-E579-F79E-3D984E88ACA8}"/>
              </a:ext>
            </a:extLst>
          </p:cNvPr>
          <p:cNvSpPr txBox="1"/>
          <p:nvPr/>
        </p:nvSpPr>
        <p:spPr>
          <a:xfrm>
            <a:off x="420567" y="2475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36465BCF-6C91-1B3E-51B1-4EBA9034A6C3}"/>
              </a:ext>
            </a:extLst>
          </p:cNvPr>
          <p:cNvCxnSpPr>
            <a:cxnSpLocks/>
          </p:cNvCxnSpPr>
          <p:nvPr/>
        </p:nvCxnSpPr>
        <p:spPr>
          <a:xfrm flipH="1">
            <a:off x="770803" y="33391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9025627-ECFC-1AB8-2AA6-91CCC3C0EF3B}"/>
              </a:ext>
            </a:extLst>
          </p:cNvPr>
          <p:cNvCxnSpPr/>
          <p:nvPr/>
        </p:nvCxnSpPr>
        <p:spPr>
          <a:xfrm>
            <a:off x="1242204" y="29151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47F80B0B-9720-6DC2-B81C-A73D00D24257}"/>
              </a:ext>
            </a:extLst>
          </p:cNvPr>
          <p:cNvSpPr txBox="1"/>
          <p:nvPr/>
        </p:nvSpPr>
        <p:spPr>
          <a:xfrm>
            <a:off x="2987232" y="313896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36479B92-7AA3-C387-A02C-D503EC9751A3}"/>
              </a:ext>
            </a:extLst>
          </p:cNvPr>
          <p:cNvSpPr txBox="1"/>
          <p:nvPr/>
        </p:nvSpPr>
        <p:spPr>
          <a:xfrm>
            <a:off x="1019282" y="312192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1" name="TextBox 20">
            <a:extLst>
              <a:ext uri="{FF2B5EF4-FFF2-40B4-BE49-F238E27FC236}">
                <a16:creationId xmlns:a16="http://schemas.microsoft.com/office/drawing/2014/main" id="{2157172C-8732-A779-17A8-A526F05C1B35}"/>
              </a:ext>
            </a:extLst>
          </p:cNvPr>
          <p:cNvSpPr txBox="1"/>
          <p:nvPr/>
        </p:nvSpPr>
        <p:spPr>
          <a:xfrm>
            <a:off x="1089802" y="246878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1D455A2C-F38B-5B34-29ED-140B5CD9F3CB}"/>
              </a:ext>
            </a:extLst>
          </p:cNvPr>
          <p:cNvCxnSpPr>
            <a:cxnSpLocks/>
          </p:cNvCxnSpPr>
          <p:nvPr/>
        </p:nvCxnSpPr>
        <p:spPr>
          <a:xfrm flipH="1">
            <a:off x="764180" y="34120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38E57F-3F39-FFA9-F94C-930164E6BB43}"/>
              </a:ext>
            </a:extLst>
          </p:cNvPr>
          <p:cNvSpPr txBox="1"/>
          <p:nvPr/>
        </p:nvSpPr>
        <p:spPr>
          <a:xfrm>
            <a:off x="3737115" y="3160644"/>
            <a:ext cx="381836" cy="461665"/>
          </a:xfrm>
          <a:prstGeom prst="rect">
            <a:avLst/>
          </a:prstGeom>
          <a:noFill/>
        </p:spPr>
        <p:txBody>
          <a:bodyPr wrap="none" rtlCol="0">
            <a:spAutoFit/>
          </a:bodyPr>
          <a:lstStyle/>
          <a:p>
            <a:r>
              <a:rPr lang="en-GB" sz="2400" dirty="0"/>
              <a:t>+</a:t>
            </a:r>
          </a:p>
        </p:txBody>
      </p:sp>
      <p:sp>
        <p:nvSpPr>
          <p:cNvPr id="29" name="TextBox 28">
            <a:extLst>
              <a:ext uri="{FF2B5EF4-FFF2-40B4-BE49-F238E27FC236}">
                <a16:creationId xmlns:a16="http://schemas.microsoft.com/office/drawing/2014/main" id="{0609AA4B-51DF-97E9-6677-7F21F7FF3CBA}"/>
              </a:ext>
            </a:extLst>
          </p:cNvPr>
          <p:cNvSpPr txBox="1"/>
          <p:nvPr/>
        </p:nvSpPr>
        <p:spPr>
          <a:xfrm>
            <a:off x="4096921" y="2060501"/>
            <a:ext cx="1707533" cy="461665"/>
          </a:xfrm>
          <a:prstGeom prst="rect">
            <a:avLst/>
          </a:prstGeom>
          <a:noFill/>
        </p:spPr>
        <p:txBody>
          <a:bodyPr wrap="square" rtlCol="0">
            <a:spAutoFit/>
          </a:bodyPr>
          <a:lstStyle/>
          <a:p>
            <a:r>
              <a:rPr lang="en-GB" sz="2400" b="1" dirty="0">
                <a:latin typeface="Century Gothic" panose="020B0502020202020204" pitchFamily="34" charset="0"/>
              </a:rPr>
              <a:t>Hydrogen</a:t>
            </a:r>
            <a:endParaRPr lang="en-GB" sz="2400" dirty="0">
              <a:latin typeface="Century Gothic" panose="020B0502020202020204" pitchFamily="34" charset="0"/>
            </a:endParaRPr>
          </a:p>
        </p:txBody>
      </p:sp>
      <p:sp>
        <p:nvSpPr>
          <p:cNvPr id="30" name="TextBox 29">
            <a:extLst>
              <a:ext uri="{FF2B5EF4-FFF2-40B4-BE49-F238E27FC236}">
                <a16:creationId xmlns:a16="http://schemas.microsoft.com/office/drawing/2014/main" id="{68975CC7-6104-F029-B04B-308EE0D0AFBC}"/>
              </a:ext>
            </a:extLst>
          </p:cNvPr>
          <p:cNvSpPr txBox="1"/>
          <p:nvPr/>
        </p:nvSpPr>
        <p:spPr>
          <a:xfrm>
            <a:off x="4438345" y="318156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1" name="TextBox 30">
            <a:extLst>
              <a:ext uri="{FF2B5EF4-FFF2-40B4-BE49-F238E27FC236}">
                <a16:creationId xmlns:a16="http://schemas.microsoft.com/office/drawing/2014/main" id="{E91824B6-6565-89CD-9295-1F8CBE482389}"/>
              </a:ext>
            </a:extLst>
          </p:cNvPr>
          <p:cNvSpPr txBox="1"/>
          <p:nvPr/>
        </p:nvSpPr>
        <p:spPr>
          <a:xfrm>
            <a:off x="5087701" y="317493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CD4F9721-9E90-8490-8324-EB4E735A1B0F}"/>
              </a:ext>
            </a:extLst>
          </p:cNvPr>
          <p:cNvCxnSpPr>
            <a:cxnSpLocks/>
          </p:cNvCxnSpPr>
          <p:nvPr/>
        </p:nvCxnSpPr>
        <p:spPr>
          <a:xfrm flipH="1">
            <a:off x="4812721" y="342530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159C070-0280-61FD-DC5D-9E4FC05C1BBD}"/>
              </a:ext>
            </a:extLst>
          </p:cNvPr>
          <p:cNvSpPr txBox="1"/>
          <p:nvPr/>
        </p:nvSpPr>
        <p:spPr>
          <a:xfrm>
            <a:off x="6056246" y="3213653"/>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35" name="Straight Connector 34">
            <a:extLst>
              <a:ext uri="{FF2B5EF4-FFF2-40B4-BE49-F238E27FC236}">
                <a16:creationId xmlns:a16="http://schemas.microsoft.com/office/drawing/2014/main" id="{BF47C1F1-D618-84A6-E1AF-12E4311A0F85}"/>
              </a:ext>
            </a:extLst>
          </p:cNvPr>
          <p:cNvCxnSpPr/>
          <p:nvPr/>
        </p:nvCxnSpPr>
        <p:spPr>
          <a:xfrm>
            <a:off x="7961059" y="293497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C96617-7A7C-0C6B-D6C3-D3BEA7462DD2}"/>
              </a:ext>
            </a:extLst>
          </p:cNvPr>
          <p:cNvCxnSpPr/>
          <p:nvPr/>
        </p:nvCxnSpPr>
        <p:spPr>
          <a:xfrm>
            <a:off x="7984725" y="35772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0708FCA-AEDD-B242-ED5A-A9531FCF5F30}"/>
              </a:ext>
            </a:extLst>
          </p:cNvPr>
          <p:cNvSpPr txBox="1"/>
          <p:nvPr/>
        </p:nvSpPr>
        <p:spPr>
          <a:xfrm>
            <a:off x="7777896" y="37949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94E5F135-32BD-14C6-FE67-29E1BBB0B6FA}"/>
              </a:ext>
            </a:extLst>
          </p:cNvPr>
          <p:cNvSpPr txBox="1"/>
          <p:nvPr/>
        </p:nvSpPr>
        <p:spPr>
          <a:xfrm>
            <a:off x="7758016" y="314180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9" name="TextBox 38">
            <a:extLst>
              <a:ext uri="{FF2B5EF4-FFF2-40B4-BE49-F238E27FC236}">
                <a16:creationId xmlns:a16="http://schemas.microsoft.com/office/drawing/2014/main" id="{D10D6E2B-3C51-D5F5-A0BC-644ACA1BF40A}"/>
              </a:ext>
            </a:extLst>
          </p:cNvPr>
          <p:cNvSpPr txBox="1"/>
          <p:nvPr/>
        </p:nvSpPr>
        <p:spPr>
          <a:xfrm>
            <a:off x="7808657" y="24886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0" name="Straight Connector 39">
            <a:extLst>
              <a:ext uri="{FF2B5EF4-FFF2-40B4-BE49-F238E27FC236}">
                <a16:creationId xmlns:a16="http://schemas.microsoft.com/office/drawing/2014/main" id="{D469502D-6340-6E44-AFE1-93CA79094C7E}"/>
              </a:ext>
            </a:extLst>
          </p:cNvPr>
          <p:cNvCxnSpPr>
            <a:cxnSpLocks/>
          </p:cNvCxnSpPr>
          <p:nvPr/>
        </p:nvCxnSpPr>
        <p:spPr>
          <a:xfrm flipH="1">
            <a:off x="8158893" y="335242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ECBCD0B-A4D5-44DF-F8C5-8855D1EE7E4C}"/>
              </a:ext>
            </a:extLst>
          </p:cNvPr>
          <p:cNvCxnSpPr/>
          <p:nvPr/>
        </p:nvCxnSpPr>
        <p:spPr>
          <a:xfrm>
            <a:off x="8630294" y="29283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46E4846-610D-1D0B-3C98-F8D19236F072}"/>
              </a:ext>
            </a:extLst>
          </p:cNvPr>
          <p:cNvCxnSpPr/>
          <p:nvPr/>
        </p:nvCxnSpPr>
        <p:spPr>
          <a:xfrm>
            <a:off x="8653960" y="35706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7BC90CB8-434B-55D3-A846-30E04AE49B50}"/>
              </a:ext>
            </a:extLst>
          </p:cNvPr>
          <p:cNvSpPr txBox="1"/>
          <p:nvPr/>
        </p:nvSpPr>
        <p:spPr>
          <a:xfrm>
            <a:off x="8447131" y="37883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4" name="TextBox 43">
            <a:extLst>
              <a:ext uri="{FF2B5EF4-FFF2-40B4-BE49-F238E27FC236}">
                <a16:creationId xmlns:a16="http://schemas.microsoft.com/office/drawing/2014/main" id="{86760EF3-18B4-2571-4BE4-246CFA169A9D}"/>
              </a:ext>
            </a:extLst>
          </p:cNvPr>
          <p:cNvSpPr txBox="1"/>
          <p:nvPr/>
        </p:nvSpPr>
        <p:spPr>
          <a:xfrm>
            <a:off x="8407372" y="313518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5" name="TextBox 44">
            <a:extLst>
              <a:ext uri="{FF2B5EF4-FFF2-40B4-BE49-F238E27FC236}">
                <a16:creationId xmlns:a16="http://schemas.microsoft.com/office/drawing/2014/main" id="{04125AC7-C507-5883-1C26-B91877EDE883}"/>
              </a:ext>
            </a:extLst>
          </p:cNvPr>
          <p:cNvSpPr txBox="1"/>
          <p:nvPr/>
        </p:nvSpPr>
        <p:spPr>
          <a:xfrm>
            <a:off x="8477892" y="24820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6" name="Straight Connector 45">
            <a:extLst>
              <a:ext uri="{FF2B5EF4-FFF2-40B4-BE49-F238E27FC236}">
                <a16:creationId xmlns:a16="http://schemas.microsoft.com/office/drawing/2014/main" id="{98E9D444-52A6-796A-6B48-9B8A75AFCC1B}"/>
              </a:ext>
            </a:extLst>
          </p:cNvPr>
          <p:cNvCxnSpPr>
            <a:cxnSpLocks/>
          </p:cNvCxnSpPr>
          <p:nvPr/>
        </p:nvCxnSpPr>
        <p:spPr>
          <a:xfrm flipH="1">
            <a:off x="8788375" y="338555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3C708A-A70B-BAB1-B91C-E1FA26C98274}"/>
              </a:ext>
            </a:extLst>
          </p:cNvPr>
          <p:cNvCxnSpPr>
            <a:cxnSpLocks/>
          </p:cNvCxnSpPr>
          <p:nvPr/>
        </p:nvCxnSpPr>
        <p:spPr>
          <a:xfrm flipH="1">
            <a:off x="7449906" y="33789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D404835-C3E5-50AB-F503-977EE6740F4E}"/>
              </a:ext>
            </a:extLst>
          </p:cNvPr>
          <p:cNvSpPr txBox="1"/>
          <p:nvPr/>
        </p:nvSpPr>
        <p:spPr>
          <a:xfrm>
            <a:off x="7088780" y="314843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9" name="TextBox 48">
            <a:extLst>
              <a:ext uri="{FF2B5EF4-FFF2-40B4-BE49-F238E27FC236}">
                <a16:creationId xmlns:a16="http://schemas.microsoft.com/office/drawing/2014/main" id="{1CBF81F5-F156-4E41-8EB0-8FD0E5397D7B}"/>
              </a:ext>
            </a:extLst>
          </p:cNvPr>
          <p:cNvSpPr txBox="1"/>
          <p:nvPr/>
        </p:nvSpPr>
        <p:spPr>
          <a:xfrm>
            <a:off x="10580726" y="31418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0" name="TextBox 49">
            <a:extLst>
              <a:ext uri="{FF2B5EF4-FFF2-40B4-BE49-F238E27FC236}">
                <a16:creationId xmlns:a16="http://schemas.microsoft.com/office/drawing/2014/main" id="{A2D812AE-D119-3557-8BA2-8CE5DC107D06}"/>
              </a:ext>
            </a:extLst>
          </p:cNvPr>
          <p:cNvSpPr txBox="1"/>
          <p:nvPr/>
        </p:nvSpPr>
        <p:spPr>
          <a:xfrm>
            <a:off x="7787651" y="2033996"/>
            <a:ext cx="1707533" cy="461665"/>
          </a:xfrm>
          <a:prstGeom prst="rect">
            <a:avLst/>
          </a:prstGeom>
          <a:noFill/>
        </p:spPr>
        <p:txBody>
          <a:bodyPr wrap="square" rtlCol="0">
            <a:spAutoFit/>
          </a:bodyPr>
          <a:lstStyle/>
          <a:p>
            <a:r>
              <a:rPr lang="en-GB" sz="2400" b="1" dirty="0">
                <a:latin typeface="Century Gothic" panose="020B0502020202020204" pitchFamily="34" charset="0"/>
              </a:rPr>
              <a:t>Butane</a:t>
            </a: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77F803B8-B2A3-2E20-2E88-6A9B7B0965F8}"/>
              </a:ext>
            </a:extLst>
          </p:cNvPr>
          <p:cNvCxnSpPr/>
          <p:nvPr/>
        </p:nvCxnSpPr>
        <p:spPr>
          <a:xfrm>
            <a:off x="9279651" y="294160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3086914-1BC3-7AE1-FE20-5432B1493E0F}"/>
              </a:ext>
            </a:extLst>
          </p:cNvPr>
          <p:cNvCxnSpPr/>
          <p:nvPr/>
        </p:nvCxnSpPr>
        <p:spPr>
          <a:xfrm>
            <a:off x="9303317" y="358386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0B3CE99-E034-FAF9-EACA-8957666C7C53}"/>
              </a:ext>
            </a:extLst>
          </p:cNvPr>
          <p:cNvSpPr txBox="1"/>
          <p:nvPr/>
        </p:nvSpPr>
        <p:spPr>
          <a:xfrm>
            <a:off x="9096488" y="38015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92638E8E-99BD-F69F-716B-DFB2D24C9978}"/>
              </a:ext>
            </a:extLst>
          </p:cNvPr>
          <p:cNvSpPr txBox="1"/>
          <p:nvPr/>
        </p:nvSpPr>
        <p:spPr>
          <a:xfrm>
            <a:off x="9056729" y="314843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4AB75846-8943-FA85-0797-9A23C8D144EA}"/>
              </a:ext>
            </a:extLst>
          </p:cNvPr>
          <p:cNvSpPr txBox="1"/>
          <p:nvPr/>
        </p:nvSpPr>
        <p:spPr>
          <a:xfrm>
            <a:off x="9127249" y="24952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6DC6D7E9-F5F7-68DE-F669-C78C0F7108E7}"/>
              </a:ext>
            </a:extLst>
          </p:cNvPr>
          <p:cNvCxnSpPr>
            <a:cxnSpLocks/>
          </p:cNvCxnSpPr>
          <p:nvPr/>
        </p:nvCxnSpPr>
        <p:spPr>
          <a:xfrm flipH="1">
            <a:off x="10193106" y="33988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6488B5F-23A4-6B87-9BA3-C135A7D7211C}"/>
              </a:ext>
            </a:extLst>
          </p:cNvPr>
          <p:cNvCxnSpPr/>
          <p:nvPr/>
        </p:nvCxnSpPr>
        <p:spPr>
          <a:xfrm>
            <a:off x="1825301" y="29217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0EE99B4-E244-1EDB-0D10-45A79B85D0B8}"/>
              </a:ext>
            </a:extLst>
          </p:cNvPr>
          <p:cNvCxnSpPr/>
          <p:nvPr/>
        </p:nvCxnSpPr>
        <p:spPr>
          <a:xfrm>
            <a:off x="1809211" y="356398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75F3F8-519F-AD2C-137C-7FE042B79D9B}"/>
              </a:ext>
            </a:extLst>
          </p:cNvPr>
          <p:cNvSpPr txBox="1"/>
          <p:nvPr/>
        </p:nvSpPr>
        <p:spPr>
          <a:xfrm>
            <a:off x="1642138" y="378169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4" name="TextBox 33">
            <a:extLst>
              <a:ext uri="{FF2B5EF4-FFF2-40B4-BE49-F238E27FC236}">
                <a16:creationId xmlns:a16="http://schemas.microsoft.com/office/drawing/2014/main" id="{DE705BF3-4D4E-F660-7B71-670489B3E095}"/>
              </a:ext>
            </a:extLst>
          </p:cNvPr>
          <p:cNvSpPr txBox="1"/>
          <p:nvPr/>
        </p:nvSpPr>
        <p:spPr>
          <a:xfrm>
            <a:off x="1602379" y="312855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7" name="TextBox 86">
            <a:extLst>
              <a:ext uri="{FF2B5EF4-FFF2-40B4-BE49-F238E27FC236}">
                <a16:creationId xmlns:a16="http://schemas.microsoft.com/office/drawing/2014/main" id="{31FD6B3D-805B-00C4-8C6F-2E3809249191}"/>
              </a:ext>
            </a:extLst>
          </p:cNvPr>
          <p:cNvSpPr txBox="1"/>
          <p:nvPr/>
        </p:nvSpPr>
        <p:spPr>
          <a:xfrm>
            <a:off x="1672899" y="24754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8" name="Straight Connector 87">
            <a:extLst>
              <a:ext uri="{FF2B5EF4-FFF2-40B4-BE49-F238E27FC236}">
                <a16:creationId xmlns:a16="http://schemas.microsoft.com/office/drawing/2014/main" id="{73CB5EE2-739B-AB93-79CC-817BEB7FF565}"/>
              </a:ext>
            </a:extLst>
          </p:cNvPr>
          <p:cNvCxnSpPr>
            <a:cxnSpLocks/>
          </p:cNvCxnSpPr>
          <p:nvPr/>
        </p:nvCxnSpPr>
        <p:spPr>
          <a:xfrm flipH="1">
            <a:off x="2699000" y="335904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79B0773-F435-0795-2457-7570FC940D4D}"/>
              </a:ext>
            </a:extLst>
          </p:cNvPr>
          <p:cNvCxnSpPr>
            <a:cxnSpLocks/>
          </p:cNvCxnSpPr>
          <p:nvPr/>
        </p:nvCxnSpPr>
        <p:spPr>
          <a:xfrm flipH="1">
            <a:off x="1360530" y="337229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82C4BCF-BD69-CC65-6978-0C877F17E583}"/>
              </a:ext>
            </a:extLst>
          </p:cNvPr>
          <p:cNvCxnSpPr/>
          <p:nvPr/>
        </p:nvCxnSpPr>
        <p:spPr>
          <a:xfrm>
            <a:off x="2474657" y="29150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DC9DBF9-3506-40B2-B925-11394A59BEDC}"/>
              </a:ext>
            </a:extLst>
          </p:cNvPr>
          <p:cNvCxnSpPr/>
          <p:nvPr/>
        </p:nvCxnSpPr>
        <p:spPr>
          <a:xfrm>
            <a:off x="2458567" y="35573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73DE1AFD-4B67-6CA7-D874-18E7418A8ACC}"/>
              </a:ext>
            </a:extLst>
          </p:cNvPr>
          <p:cNvSpPr txBox="1"/>
          <p:nvPr/>
        </p:nvSpPr>
        <p:spPr>
          <a:xfrm>
            <a:off x="2291494" y="37750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2" name="TextBox 51">
            <a:extLst>
              <a:ext uri="{FF2B5EF4-FFF2-40B4-BE49-F238E27FC236}">
                <a16:creationId xmlns:a16="http://schemas.microsoft.com/office/drawing/2014/main" id="{5EDB233B-BF02-41AB-65CA-8A142A52FED5}"/>
              </a:ext>
            </a:extLst>
          </p:cNvPr>
          <p:cNvSpPr txBox="1"/>
          <p:nvPr/>
        </p:nvSpPr>
        <p:spPr>
          <a:xfrm>
            <a:off x="2251735" y="312192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3" name="TextBox 52">
            <a:extLst>
              <a:ext uri="{FF2B5EF4-FFF2-40B4-BE49-F238E27FC236}">
                <a16:creationId xmlns:a16="http://schemas.microsoft.com/office/drawing/2014/main" id="{17538F90-B32C-26D3-86BB-C46A27CA1C42}"/>
              </a:ext>
            </a:extLst>
          </p:cNvPr>
          <p:cNvSpPr txBox="1"/>
          <p:nvPr/>
        </p:nvSpPr>
        <p:spPr>
          <a:xfrm>
            <a:off x="2322255" y="24687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4" name="Straight Connector 53">
            <a:extLst>
              <a:ext uri="{FF2B5EF4-FFF2-40B4-BE49-F238E27FC236}">
                <a16:creationId xmlns:a16="http://schemas.microsoft.com/office/drawing/2014/main" id="{BE22E14D-6331-80C5-F2FA-6BD247029380}"/>
              </a:ext>
            </a:extLst>
          </p:cNvPr>
          <p:cNvCxnSpPr>
            <a:cxnSpLocks/>
          </p:cNvCxnSpPr>
          <p:nvPr/>
        </p:nvCxnSpPr>
        <p:spPr>
          <a:xfrm flipH="1">
            <a:off x="2009886" y="336567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66DB28F-275A-23A4-B068-F07BAA2A7698}"/>
              </a:ext>
            </a:extLst>
          </p:cNvPr>
          <p:cNvCxnSpPr/>
          <p:nvPr/>
        </p:nvCxnSpPr>
        <p:spPr>
          <a:xfrm>
            <a:off x="9988640" y="29349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97627C3-20FF-4788-54B5-624BD0CB9C3D}"/>
              </a:ext>
            </a:extLst>
          </p:cNvPr>
          <p:cNvCxnSpPr/>
          <p:nvPr/>
        </p:nvCxnSpPr>
        <p:spPr>
          <a:xfrm>
            <a:off x="9972550" y="35772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1E49668-536B-0140-EE6A-C2DE09A69A20}"/>
              </a:ext>
            </a:extLst>
          </p:cNvPr>
          <p:cNvSpPr txBox="1"/>
          <p:nvPr/>
        </p:nvSpPr>
        <p:spPr>
          <a:xfrm>
            <a:off x="9805477" y="37949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8" name="TextBox 57">
            <a:extLst>
              <a:ext uri="{FF2B5EF4-FFF2-40B4-BE49-F238E27FC236}">
                <a16:creationId xmlns:a16="http://schemas.microsoft.com/office/drawing/2014/main" id="{AD8DA8F3-06A3-D319-CC26-5A93741AC084}"/>
              </a:ext>
            </a:extLst>
          </p:cNvPr>
          <p:cNvSpPr txBox="1"/>
          <p:nvPr/>
        </p:nvSpPr>
        <p:spPr>
          <a:xfrm>
            <a:off x="9765718" y="314180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9" name="TextBox 58">
            <a:extLst>
              <a:ext uri="{FF2B5EF4-FFF2-40B4-BE49-F238E27FC236}">
                <a16:creationId xmlns:a16="http://schemas.microsoft.com/office/drawing/2014/main" id="{61965F75-22EC-9409-F637-EA5B88A9F841}"/>
              </a:ext>
            </a:extLst>
          </p:cNvPr>
          <p:cNvSpPr txBox="1"/>
          <p:nvPr/>
        </p:nvSpPr>
        <p:spPr>
          <a:xfrm>
            <a:off x="9836238" y="248866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0" name="Straight Connector 59">
            <a:extLst>
              <a:ext uri="{FF2B5EF4-FFF2-40B4-BE49-F238E27FC236}">
                <a16:creationId xmlns:a16="http://schemas.microsoft.com/office/drawing/2014/main" id="{8B461405-4637-4DA0-BF53-035757D88213}"/>
              </a:ext>
            </a:extLst>
          </p:cNvPr>
          <p:cNvCxnSpPr>
            <a:cxnSpLocks/>
          </p:cNvCxnSpPr>
          <p:nvPr/>
        </p:nvCxnSpPr>
        <p:spPr>
          <a:xfrm flipH="1">
            <a:off x="9523869" y="338554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2A246BD-DD57-0B9C-0836-F7E66418C747}"/>
              </a:ext>
            </a:extLst>
          </p:cNvPr>
          <p:cNvSpPr txBox="1"/>
          <p:nvPr/>
        </p:nvSpPr>
        <p:spPr>
          <a:xfrm>
            <a:off x="403801" y="4214356"/>
            <a:ext cx="10984386" cy="461665"/>
          </a:xfrm>
          <a:prstGeom prst="rect">
            <a:avLst/>
          </a:prstGeom>
          <a:noFill/>
        </p:spPr>
        <p:txBody>
          <a:bodyPr wrap="square">
            <a:spAutoFit/>
          </a:bodyPr>
          <a:lstStyle/>
          <a:p>
            <a:r>
              <a:rPr lang="en-US" sz="2400" i="1" dirty="0">
                <a:latin typeface="Century Gothic" panose="020B0502020202020204" pitchFamily="34" charset="0"/>
              </a:rPr>
              <a:t>Predict the product of the reaction between butene and bromine.</a:t>
            </a:r>
          </a:p>
        </p:txBody>
      </p:sp>
      <p:sp>
        <p:nvSpPr>
          <p:cNvPr id="62" name="TextBox 61">
            <a:extLst>
              <a:ext uri="{FF2B5EF4-FFF2-40B4-BE49-F238E27FC236}">
                <a16:creationId xmlns:a16="http://schemas.microsoft.com/office/drawing/2014/main" id="{06160220-57E7-C917-D1BB-DFC1C9E9C928}"/>
              </a:ext>
            </a:extLst>
          </p:cNvPr>
          <p:cNvSpPr txBox="1"/>
          <p:nvPr/>
        </p:nvSpPr>
        <p:spPr>
          <a:xfrm>
            <a:off x="439319" y="4681764"/>
            <a:ext cx="1555134" cy="461665"/>
          </a:xfrm>
          <a:prstGeom prst="rect">
            <a:avLst/>
          </a:prstGeom>
          <a:noFill/>
        </p:spPr>
        <p:txBody>
          <a:bodyPr wrap="square" rtlCol="0">
            <a:spAutoFit/>
          </a:bodyPr>
          <a:lstStyle/>
          <a:p>
            <a:r>
              <a:rPr lang="en-GB" sz="2400" b="1" dirty="0">
                <a:latin typeface="Century Gothic" panose="020B0502020202020204" pitchFamily="34" charset="0"/>
              </a:rPr>
              <a:t>Butene</a:t>
            </a:r>
            <a:endParaRPr lang="en-GB" sz="2400" dirty="0">
              <a:latin typeface="Century Gothic" panose="020B0502020202020204" pitchFamily="34" charset="0"/>
            </a:endParaRPr>
          </a:p>
        </p:txBody>
      </p:sp>
      <p:cxnSp>
        <p:nvCxnSpPr>
          <p:cNvPr id="63" name="Straight Connector 62">
            <a:extLst>
              <a:ext uri="{FF2B5EF4-FFF2-40B4-BE49-F238E27FC236}">
                <a16:creationId xmlns:a16="http://schemas.microsoft.com/office/drawing/2014/main" id="{BAB74CDF-5D95-DE2E-DBA8-D364D9DFB2D1}"/>
              </a:ext>
            </a:extLst>
          </p:cNvPr>
          <p:cNvCxnSpPr/>
          <p:nvPr/>
        </p:nvCxnSpPr>
        <p:spPr>
          <a:xfrm>
            <a:off x="725369" y="55761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92FD53-9122-D6D9-4E2A-7B17B7678F13}"/>
              </a:ext>
            </a:extLst>
          </p:cNvPr>
          <p:cNvCxnSpPr/>
          <p:nvPr/>
        </p:nvCxnSpPr>
        <p:spPr>
          <a:xfrm>
            <a:off x="749035" y="621837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C4B45760-8554-53B4-7D7E-43070A88A126}"/>
              </a:ext>
            </a:extLst>
          </p:cNvPr>
          <p:cNvSpPr txBox="1"/>
          <p:nvPr/>
        </p:nvSpPr>
        <p:spPr>
          <a:xfrm>
            <a:off x="542206" y="643609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6" name="TextBox 65">
            <a:extLst>
              <a:ext uri="{FF2B5EF4-FFF2-40B4-BE49-F238E27FC236}">
                <a16:creationId xmlns:a16="http://schemas.microsoft.com/office/drawing/2014/main" id="{D1DBD3F8-D0E4-DCA4-BF34-3FE243A65783}"/>
              </a:ext>
            </a:extLst>
          </p:cNvPr>
          <p:cNvSpPr txBox="1"/>
          <p:nvPr/>
        </p:nvSpPr>
        <p:spPr>
          <a:xfrm>
            <a:off x="522326" y="578294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67" name="TextBox 66">
            <a:extLst>
              <a:ext uri="{FF2B5EF4-FFF2-40B4-BE49-F238E27FC236}">
                <a16:creationId xmlns:a16="http://schemas.microsoft.com/office/drawing/2014/main" id="{AA58543A-C91E-85DA-7013-7E27A26F255A}"/>
              </a:ext>
            </a:extLst>
          </p:cNvPr>
          <p:cNvSpPr txBox="1"/>
          <p:nvPr/>
        </p:nvSpPr>
        <p:spPr>
          <a:xfrm>
            <a:off x="572967" y="512980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8" name="Straight Connector 67">
            <a:extLst>
              <a:ext uri="{FF2B5EF4-FFF2-40B4-BE49-F238E27FC236}">
                <a16:creationId xmlns:a16="http://schemas.microsoft.com/office/drawing/2014/main" id="{DA38A6B4-5A09-BEDB-EDF9-B717E56B9B22}"/>
              </a:ext>
            </a:extLst>
          </p:cNvPr>
          <p:cNvCxnSpPr>
            <a:cxnSpLocks/>
          </p:cNvCxnSpPr>
          <p:nvPr/>
        </p:nvCxnSpPr>
        <p:spPr>
          <a:xfrm flipH="1">
            <a:off x="923203" y="599356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0C6A1D-ED89-71D8-1CCB-F9B525053415}"/>
              </a:ext>
            </a:extLst>
          </p:cNvPr>
          <p:cNvCxnSpPr/>
          <p:nvPr/>
        </p:nvCxnSpPr>
        <p:spPr>
          <a:xfrm>
            <a:off x="1394604" y="55694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55DF4335-661D-5871-9D11-B17E883EF275}"/>
              </a:ext>
            </a:extLst>
          </p:cNvPr>
          <p:cNvSpPr txBox="1"/>
          <p:nvPr/>
        </p:nvSpPr>
        <p:spPr>
          <a:xfrm>
            <a:off x="3139632" y="579336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1" name="TextBox 70">
            <a:extLst>
              <a:ext uri="{FF2B5EF4-FFF2-40B4-BE49-F238E27FC236}">
                <a16:creationId xmlns:a16="http://schemas.microsoft.com/office/drawing/2014/main" id="{77534FCA-052B-5853-1104-05BD8C7BB7CB}"/>
              </a:ext>
            </a:extLst>
          </p:cNvPr>
          <p:cNvSpPr txBox="1"/>
          <p:nvPr/>
        </p:nvSpPr>
        <p:spPr>
          <a:xfrm>
            <a:off x="1171682" y="577632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2" name="TextBox 71">
            <a:extLst>
              <a:ext uri="{FF2B5EF4-FFF2-40B4-BE49-F238E27FC236}">
                <a16:creationId xmlns:a16="http://schemas.microsoft.com/office/drawing/2014/main" id="{2CF8D923-84B7-B2C3-509A-49C5F1CFBDAB}"/>
              </a:ext>
            </a:extLst>
          </p:cNvPr>
          <p:cNvSpPr txBox="1"/>
          <p:nvPr/>
        </p:nvSpPr>
        <p:spPr>
          <a:xfrm>
            <a:off x="1242202" y="51231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3" name="Straight Connector 72">
            <a:extLst>
              <a:ext uri="{FF2B5EF4-FFF2-40B4-BE49-F238E27FC236}">
                <a16:creationId xmlns:a16="http://schemas.microsoft.com/office/drawing/2014/main" id="{80B5BEEE-2900-8F03-80BC-6CC52633F3C8}"/>
              </a:ext>
            </a:extLst>
          </p:cNvPr>
          <p:cNvCxnSpPr>
            <a:cxnSpLocks/>
          </p:cNvCxnSpPr>
          <p:nvPr/>
        </p:nvCxnSpPr>
        <p:spPr>
          <a:xfrm flipH="1">
            <a:off x="916580" y="606645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6FCCCC-9A8B-7BDC-A2D8-E9F575890C05}"/>
              </a:ext>
            </a:extLst>
          </p:cNvPr>
          <p:cNvSpPr txBox="1"/>
          <p:nvPr/>
        </p:nvSpPr>
        <p:spPr>
          <a:xfrm>
            <a:off x="3889515" y="5815038"/>
            <a:ext cx="381836" cy="461665"/>
          </a:xfrm>
          <a:prstGeom prst="rect">
            <a:avLst/>
          </a:prstGeom>
          <a:noFill/>
        </p:spPr>
        <p:txBody>
          <a:bodyPr wrap="none" rtlCol="0">
            <a:spAutoFit/>
          </a:bodyPr>
          <a:lstStyle/>
          <a:p>
            <a:r>
              <a:rPr lang="en-GB" sz="2400" dirty="0"/>
              <a:t>+</a:t>
            </a:r>
          </a:p>
        </p:txBody>
      </p:sp>
      <p:sp>
        <p:nvSpPr>
          <p:cNvPr id="75" name="TextBox 74">
            <a:extLst>
              <a:ext uri="{FF2B5EF4-FFF2-40B4-BE49-F238E27FC236}">
                <a16:creationId xmlns:a16="http://schemas.microsoft.com/office/drawing/2014/main" id="{E5A98538-260C-E036-138E-90B52CC47F90}"/>
              </a:ext>
            </a:extLst>
          </p:cNvPr>
          <p:cNvSpPr txBox="1"/>
          <p:nvPr/>
        </p:nvSpPr>
        <p:spPr>
          <a:xfrm>
            <a:off x="4249321" y="4714895"/>
            <a:ext cx="1707533" cy="461665"/>
          </a:xfrm>
          <a:prstGeom prst="rect">
            <a:avLst/>
          </a:prstGeom>
          <a:noFill/>
        </p:spPr>
        <p:txBody>
          <a:bodyPr wrap="square" rtlCol="0">
            <a:spAutoFit/>
          </a:bodyPr>
          <a:lstStyle/>
          <a:p>
            <a:r>
              <a:rPr lang="en-GB" sz="2400" b="1" dirty="0">
                <a:latin typeface="Century Gothic" panose="020B0502020202020204" pitchFamily="34" charset="0"/>
              </a:rPr>
              <a:t>Bromine</a:t>
            </a:r>
            <a:endParaRPr lang="en-GB" sz="2400" dirty="0">
              <a:latin typeface="Century Gothic" panose="020B0502020202020204" pitchFamily="34" charset="0"/>
            </a:endParaRPr>
          </a:p>
        </p:txBody>
      </p:sp>
      <p:sp>
        <p:nvSpPr>
          <p:cNvPr id="76" name="TextBox 75">
            <a:extLst>
              <a:ext uri="{FF2B5EF4-FFF2-40B4-BE49-F238E27FC236}">
                <a16:creationId xmlns:a16="http://schemas.microsoft.com/office/drawing/2014/main" id="{19D61F26-0857-6FDB-FF28-CE3AD1567F7B}"/>
              </a:ext>
            </a:extLst>
          </p:cNvPr>
          <p:cNvSpPr txBox="1"/>
          <p:nvPr/>
        </p:nvSpPr>
        <p:spPr>
          <a:xfrm>
            <a:off x="4590745" y="5835957"/>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77" name="TextBox 76">
            <a:extLst>
              <a:ext uri="{FF2B5EF4-FFF2-40B4-BE49-F238E27FC236}">
                <a16:creationId xmlns:a16="http://schemas.microsoft.com/office/drawing/2014/main" id="{476AC497-467B-A820-3277-6DEA3D8580C3}"/>
              </a:ext>
            </a:extLst>
          </p:cNvPr>
          <p:cNvSpPr txBox="1"/>
          <p:nvPr/>
        </p:nvSpPr>
        <p:spPr>
          <a:xfrm>
            <a:off x="5240101" y="5829331"/>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cxnSp>
        <p:nvCxnSpPr>
          <p:cNvPr id="78" name="Straight Connector 77">
            <a:extLst>
              <a:ext uri="{FF2B5EF4-FFF2-40B4-BE49-F238E27FC236}">
                <a16:creationId xmlns:a16="http://schemas.microsoft.com/office/drawing/2014/main" id="{78802EC8-F0A9-A4A8-31E8-FFB3B94DC235}"/>
              </a:ext>
            </a:extLst>
          </p:cNvPr>
          <p:cNvCxnSpPr>
            <a:cxnSpLocks/>
          </p:cNvCxnSpPr>
          <p:nvPr/>
        </p:nvCxnSpPr>
        <p:spPr>
          <a:xfrm flipH="1">
            <a:off x="4965121" y="60797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EAA4921E-A5F4-B657-3BF7-5522DDD93217}"/>
              </a:ext>
            </a:extLst>
          </p:cNvPr>
          <p:cNvSpPr txBox="1"/>
          <p:nvPr/>
        </p:nvSpPr>
        <p:spPr>
          <a:xfrm>
            <a:off x="6208646" y="5868047"/>
            <a:ext cx="486030" cy="461665"/>
          </a:xfrm>
          <a:prstGeom prst="rect">
            <a:avLst/>
          </a:prstGeom>
          <a:noFill/>
        </p:spPr>
        <p:txBody>
          <a:bodyPr wrap="none" rtlCol="0">
            <a:spAutoFit/>
          </a:bodyPr>
          <a:lstStyle/>
          <a:p>
            <a:r>
              <a:rPr lang="en-GB" sz="2400" dirty="0">
                <a:sym typeface="Wingdings" pitchFamily="2" charset="2"/>
              </a:rPr>
              <a:t></a:t>
            </a:r>
            <a:endParaRPr lang="en-GB" sz="2400" dirty="0"/>
          </a:p>
        </p:txBody>
      </p:sp>
      <p:cxnSp>
        <p:nvCxnSpPr>
          <p:cNvPr id="80" name="Straight Connector 79">
            <a:extLst>
              <a:ext uri="{FF2B5EF4-FFF2-40B4-BE49-F238E27FC236}">
                <a16:creationId xmlns:a16="http://schemas.microsoft.com/office/drawing/2014/main" id="{439F9508-AFDC-01ED-660A-0920E75768CB}"/>
              </a:ext>
            </a:extLst>
          </p:cNvPr>
          <p:cNvCxnSpPr/>
          <p:nvPr/>
        </p:nvCxnSpPr>
        <p:spPr>
          <a:xfrm>
            <a:off x="8113459" y="558937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F3F97F-EC76-4FBC-042B-08506DF38440}"/>
              </a:ext>
            </a:extLst>
          </p:cNvPr>
          <p:cNvCxnSpPr/>
          <p:nvPr/>
        </p:nvCxnSpPr>
        <p:spPr>
          <a:xfrm>
            <a:off x="8137125" y="62316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1A775C8-E2A6-B0C0-D4D4-559A0569ED76}"/>
              </a:ext>
            </a:extLst>
          </p:cNvPr>
          <p:cNvSpPr txBox="1"/>
          <p:nvPr/>
        </p:nvSpPr>
        <p:spPr>
          <a:xfrm>
            <a:off x="7930296" y="6449343"/>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83" name="TextBox 82">
            <a:extLst>
              <a:ext uri="{FF2B5EF4-FFF2-40B4-BE49-F238E27FC236}">
                <a16:creationId xmlns:a16="http://schemas.microsoft.com/office/drawing/2014/main" id="{FDBC0A73-7C58-36AE-6A08-1BC8E46FCD17}"/>
              </a:ext>
            </a:extLst>
          </p:cNvPr>
          <p:cNvSpPr txBox="1"/>
          <p:nvPr/>
        </p:nvSpPr>
        <p:spPr>
          <a:xfrm>
            <a:off x="7910416" y="579620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4" name="TextBox 83">
            <a:extLst>
              <a:ext uri="{FF2B5EF4-FFF2-40B4-BE49-F238E27FC236}">
                <a16:creationId xmlns:a16="http://schemas.microsoft.com/office/drawing/2014/main" id="{DBBB15FF-526F-BC76-528C-BA22089F9646}"/>
              </a:ext>
            </a:extLst>
          </p:cNvPr>
          <p:cNvSpPr txBox="1"/>
          <p:nvPr/>
        </p:nvSpPr>
        <p:spPr>
          <a:xfrm>
            <a:off x="7961057" y="514305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5" name="Straight Connector 84">
            <a:extLst>
              <a:ext uri="{FF2B5EF4-FFF2-40B4-BE49-F238E27FC236}">
                <a16:creationId xmlns:a16="http://schemas.microsoft.com/office/drawing/2014/main" id="{82E77E69-09BC-A0AB-AD68-01DADD9065DC}"/>
              </a:ext>
            </a:extLst>
          </p:cNvPr>
          <p:cNvCxnSpPr>
            <a:cxnSpLocks/>
          </p:cNvCxnSpPr>
          <p:nvPr/>
        </p:nvCxnSpPr>
        <p:spPr>
          <a:xfrm flipH="1">
            <a:off x="8311293" y="600681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7C81AB4-BA19-8E2F-ABFA-F693701DDA3E}"/>
              </a:ext>
            </a:extLst>
          </p:cNvPr>
          <p:cNvCxnSpPr/>
          <p:nvPr/>
        </p:nvCxnSpPr>
        <p:spPr>
          <a:xfrm>
            <a:off x="8782694" y="55827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B82FEE1-7E16-3F88-CF9F-09912E2C1388}"/>
              </a:ext>
            </a:extLst>
          </p:cNvPr>
          <p:cNvCxnSpPr/>
          <p:nvPr/>
        </p:nvCxnSpPr>
        <p:spPr>
          <a:xfrm>
            <a:off x="8806360" y="62250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D6F269E-C392-823D-CAEE-D7E96C4489FD}"/>
              </a:ext>
            </a:extLst>
          </p:cNvPr>
          <p:cNvSpPr txBox="1"/>
          <p:nvPr/>
        </p:nvSpPr>
        <p:spPr>
          <a:xfrm>
            <a:off x="8599531" y="6442717"/>
            <a:ext cx="4603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Br</a:t>
            </a:r>
          </a:p>
        </p:txBody>
      </p:sp>
      <p:sp>
        <p:nvSpPr>
          <p:cNvPr id="140" name="TextBox 139">
            <a:extLst>
              <a:ext uri="{FF2B5EF4-FFF2-40B4-BE49-F238E27FC236}">
                <a16:creationId xmlns:a16="http://schemas.microsoft.com/office/drawing/2014/main" id="{44C0E642-F796-D00B-072D-FF5401FC7342}"/>
              </a:ext>
            </a:extLst>
          </p:cNvPr>
          <p:cNvSpPr txBox="1"/>
          <p:nvPr/>
        </p:nvSpPr>
        <p:spPr>
          <a:xfrm>
            <a:off x="8559772" y="578957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41" name="TextBox 140">
            <a:extLst>
              <a:ext uri="{FF2B5EF4-FFF2-40B4-BE49-F238E27FC236}">
                <a16:creationId xmlns:a16="http://schemas.microsoft.com/office/drawing/2014/main" id="{44C0E31D-FDC6-9C40-AB2E-9A5551E64FB0}"/>
              </a:ext>
            </a:extLst>
          </p:cNvPr>
          <p:cNvSpPr txBox="1"/>
          <p:nvPr/>
        </p:nvSpPr>
        <p:spPr>
          <a:xfrm>
            <a:off x="8630292" y="513643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2" name="Straight Connector 141">
            <a:extLst>
              <a:ext uri="{FF2B5EF4-FFF2-40B4-BE49-F238E27FC236}">
                <a16:creationId xmlns:a16="http://schemas.microsoft.com/office/drawing/2014/main" id="{EB653253-5073-BE86-1A69-C0A07AAC1FB2}"/>
              </a:ext>
            </a:extLst>
          </p:cNvPr>
          <p:cNvCxnSpPr>
            <a:cxnSpLocks/>
          </p:cNvCxnSpPr>
          <p:nvPr/>
        </p:nvCxnSpPr>
        <p:spPr>
          <a:xfrm flipH="1">
            <a:off x="8940775" y="603994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844F9543-5532-0763-4666-E9F2E9C1CC55}"/>
              </a:ext>
            </a:extLst>
          </p:cNvPr>
          <p:cNvCxnSpPr>
            <a:cxnSpLocks/>
          </p:cNvCxnSpPr>
          <p:nvPr/>
        </p:nvCxnSpPr>
        <p:spPr>
          <a:xfrm flipH="1">
            <a:off x="7602306" y="603331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5B2E711D-D32D-1F0C-0BC1-FA8160EEA096}"/>
              </a:ext>
            </a:extLst>
          </p:cNvPr>
          <p:cNvSpPr txBox="1"/>
          <p:nvPr/>
        </p:nvSpPr>
        <p:spPr>
          <a:xfrm>
            <a:off x="7241180" y="58028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5" name="TextBox 144">
            <a:extLst>
              <a:ext uri="{FF2B5EF4-FFF2-40B4-BE49-F238E27FC236}">
                <a16:creationId xmlns:a16="http://schemas.microsoft.com/office/drawing/2014/main" id="{4B6A5BAC-431F-AE2E-0233-4866B37D51CF}"/>
              </a:ext>
            </a:extLst>
          </p:cNvPr>
          <p:cNvSpPr txBox="1"/>
          <p:nvPr/>
        </p:nvSpPr>
        <p:spPr>
          <a:xfrm>
            <a:off x="10733126" y="57962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6" name="TextBox 145">
            <a:extLst>
              <a:ext uri="{FF2B5EF4-FFF2-40B4-BE49-F238E27FC236}">
                <a16:creationId xmlns:a16="http://schemas.microsoft.com/office/drawing/2014/main" id="{E22C4E99-0793-A509-ECD0-85BDF95418F5}"/>
              </a:ext>
            </a:extLst>
          </p:cNvPr>
          <p:cNvSpPr txBox="1"/>
          <p:nvPr/>
        </p:nvSpPr>
        <p:spPr>
          <a:xfrm>
            <a:off x="7354957" y="4688390"/>
            <a:ext cx="3498573" cy="461665"/>
          </a:xfrm>
          <a:prstGeom prst="rect">
            <a:avLst/>
          </a:prstGeom>
          <a:noFill/>
        </p:spPr>
        <p:txBody>
          <a:bodyPr wrap="square" rtlCol="0">
            <a:spAutoFit/>
          </a:bodyPr>
          <a:lstStyle/>
          <a:p>
            <a:r>
              <a:rPr lang="en-GB" sz="2400" b="1" dirty="0">
                <a:latin typeface="Century Gothic" panose="020B0502020202020204" pitchFamily="34" charset="0"/>
              </a:rPr>
              <a:t>1,2-dibromobutane</a:t>
            </a:r>
            <a:endParaRPr lang="en-GB" sz="2400" dirty="0">
              <a:latin typeface="Century Gothic" panose="020B0502020202020204" pitchFamily="34" charset="0"/>
            </a:endParaRPr>
          </a:p>
        </p:txBody>
      </p:sp>
      <p:cxnSp>
        <p:nvCxnSpPr>
          <p:cNvPr id="147" name="Straight Connector 146">
            <a:extLst>
              <a:ext uri="{FF2B5EF4-FFF2-40B4-BE49-F238E27FC236}">
                <a16:creationId xmlns:a16="http://schemas.microsoft.com/office/drawing/2014/main" id="{65A2F670-3BF5-4074-2039-14C058253F7D}"/>
              </a:ext>
            </a:extLst>
          </p:cNvPr>
          <p:cNvCxnSpPr/>
          <p:nvPr/>
        </p:nvCxnSpPr>
        <p:spPr>
          <a:xfrm>
            <a:off x="9432051" y="55959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C7B27AE-9BDC-6EE2-F56F-785994B95E5D}"/>
              </a:ext>
            </a:extLst>
          </p:cNvPr>
          <p:cNvCxnSpPr/>
          <p:nvPr/>
        </p:nvCxnSpPr>
        <p:spPr>
          <a:xfrm>
            <a:off x="9455717" y="62382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9" name="TextBox 148">
            <a:extLst>
              <a:ext uri="{FF2B5EF4-FFF2-40B4-BE49-F238E27FC236}">
                <a16:creationId xmlns:a16="http://schemas.microsoft.com/office/drawing/2014/main" id="{3E8F57A8-4E34-0DBC-1536-004860E1CFCD}"/>
              </a:ext>
            </a:extLst>
          </p:cNvPr>
          <p:cNvSpPr txBox="1"/>
          <p:nvPr/>
        </p:nvSpPr>
        <p:spPr>
          <a:xfrm>
            <a:off x="9248888" y="645596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50" name="TextBox 149">
            <a:extLst>
              <a:ext uri="{FF2B5EF4-FFF2-40B4-BE49-F238E27FC236}">
                <a16:creationId xmlns:a16="http://schemas.microsoft.com/office/drawing/2014/main" id="{210F5D1D-2BCE-AB2D-7301-9F785DAC7A58}"/>
              </a:ext>
            </a:extLst>
          </p:cNvPr>
          <p:cNvSpPr txBox="1"/>
          <p:nvPr/>
        </p:nvSpPr>
        <p:spPr>
          <a:xfrm>
            <a:off x="9209129" y="580282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1" name="TextBox 150">
            <a:extLst>
              <a:ext uri="{FF2B5EF4-FFF2-40B4-BE49-F238E27FC236}">
                <a16:creationId xmlns:a16="http://schemas.microsoft.com/office/drawing/2014/main" id="{7C627116-D3E6-676E-AAFE-F07B8961CA93}"/>
              </a:ext>
            </a:extLst>
          </p:cNvPr>
          <p:cNvSpPr txBox="1"/>
          <p:nvPr/>
        </p:nvSpPr>
        <p:spPr>
          <a:xfrm>
            <a:off x="9279649" y="51496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52" name="Straight Connector 151">
            <a:extLst>
              <a:ext uri="{FF2B5EF4-FFF2-40B4-BE49-F238E27FC236}">
                <a16:creationId xmlns:a16="http://schemas.microsoft.com/office/drawing/2014/main" id="{9FC6BAF5-02F7-E9C7-12A5-B42BD3C2AF8B}"/>
              </a:ext>
            </a:extLst>
          </p:cNvPr>
          <p:cNvCxnSpPr>
            <a:cxnSpLocks/>
          </p:cNvCxnSpPr>
          <p:nvPr/>
        </p:nvCxnSpPr>
        <p:spPr>
          <a:xfrm flipH="1">
            <a:off x="10345506" y="605319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F6E18ED-4736-4942-7A73-31A0A4D221D2}"/>
              </a:ext>
            </a:extLst>
          </p:cNvPr>
          <p:cNvCxnSpPr/>
          <p:nvPr/>
        </p:nvCxnSpPr>
        <p:spPr>
          <a:xfrm>
            <a:off x="1977701" y="557611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C759C40-9ECF-4ACB-FD60-405E41BCFAC1}"/>
              </a:ext>
            </a:extLst>
          </p:cNvPr>
          <p:cNvCxnSpPr/>
          <p:nvPr/>
        </p:nvCxnSpPr>
        <p:spPr>
          <a:xfrm>
            <a:off x="1961611" y="621837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0A165BDD-F80F-5E12-66C3-D28890CB979D}"/>
              </a:ext>
            </a:extLst>
          </p:cNvPr>
          <p:cNvSpPr txBox="1"/>
          <p:nvPr/>
        </p:nvSpPr>
        <p:spPr>
          <a:xfrm>
            <a:off x="1794538" y="64360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56" name="TextBox 155">
            <a:extLst>
              <a:ext uri="{FF2B5EF4-FFF2-40B4-BE49-F238E27FC236}">
                <a16:creationId xmlns:a16="http://schemas.microsoft.com/office/drawing/2014/main" id="{05C00AA3-1915-15A9-C368-A265E7E98F16}"/>
              </a:ext>
            </a:extLst>
          </p:cNvPr>
          <p:cNvSpPr txBox="1"/>
          <p:nvPr/>
        </p:nvSpPr>
        <p:spPr>
          <a:xfrm>
            <a:off x="1754779" y="578294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7" name="TextBox 156">
            <a:extLst>
              <a:ext uri="{FF2B5EF4-FFF2-40B4-BE49-F238E27FC236}">
                <a16:creationId xmlns:a16="http://schemas.microsoft.com/office/drawing/2014/main" id="{2B02C54D-0B85-8FED-89BB-629A440BD576}"/>
              </a:ext>
            </a:extLst>
          </p:cNvPr>
          <p:cNvSpPr txBox="1"/>
          <p:nvPr/>
        </p:nvSpPr>
        <p:spPr>
          <a:xfrm>
            <a:off x="1825299" y="512980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58" name="Straight Connector 157">
            <a:extLst>
              <a:ext uri="{FF2B5EF4-FFF2-40B4-BE49-F238E27FC236}">
                <a16:creationId xmlns:a16="http://schemas.microsoft.com/office/drawing/2014/main" id="{12158ADF-8715-A9A4-FF8C-6963558F85DF}"/>
              </a:ext>
            </a:extLst>
          </p:cNvPr>
          <p:cNvCxnSpPr>
            <a:cxnSpLocks/>
          </p:cNvCxnSpPr>
          <p:nvPr/>
        </p:nvCxnSpPr>
        <p:spPr>
          <a:xfrm flipH="1">
            <a:off x="2851400" y="60134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F75CA2D3-9E79-7964-F94E-71A700FDF88C}"/>
              </a:ext>
            </a:extLst>
          </p:cNvPr>
          <p:cNvCxnSpPr>
            <a:cxnSpLocks/>
          </p:cNvCxnSpPr>
          <p:nvPr/>
        </p:nvCxnSpPr>
        <p:spPr>
          <a:xfrm flipH="1">
            <a:off x="1512930" y="602669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8DE561F-34BE-D7C5-63BE-9BB8866CA991}"/>
              </a:ext>
            </a:extLst>
          </p:cNvPr>
          <p:cNvCxnSpPr/>
          <p:nvPr/>
        </p:nvCxnSpPr>
        <p:spPr>
          <a:xfrm>
            <a:off x="2627057" y="556949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FC25010-8426-3F16-0081-DBD47F284E1F}"/>
              </a:ext>
            </a:extLst>
          </p:cNvPr>
          <p:cNvCxnSpPr/>
          <p:nvPr/>
        </p:nvCxnSpPr>
        <p:spPr>
          <a:xfrm>
            <a:off x="2610967" y="621174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2" name="TextBox 161">
            <a:extLst>
              <a:ext uri="{FF2B5EF4-FFF2-40B4-BE49-F238E27FC236}">
                <a16:creationId xmlns:a16="http://schemas.microsoft.com/office/drawing/2014/main" id="{061B76C1-9A2A-494E-7641-CDBFBD8D5042}"/>
              </a:ext>
            </a:extLst>
          </p:cNvPr>
          <p:cNvSpPr txBox="1"/>
          <p:nvPr/>
        </p:nvSpPr>
        <p:spPr>
          <a:xfrm>
            <a:off x="2443894" y="64294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3" name="TextBox 162">
            <a:extLst>
              <a:ext uri="{FF2B5EF4-FFF2-40B4-BE49-F238E27FC236}">
                <a16:creationId xmlns:a16="http://schemas.microsoft.com/office/drawing/2014/main" id="{EF456361-9397-63CB-18A2-06E5BA599687}"/>
              </a:ext>
            </a:extLst>
          </p:cNvPr>
          <p:cNvSpPr txBox="1"/>
          <p:nvPr/>
        </p:nvSpPr>
        <p:spPr>
          <a:xfrm>
            <a:off x="2404135" y="577632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64" name="TextBox 163">
            <a:extLst>
              <a:ext uri="{FF2B5EF4-FFF2-40B4-BE49-F238E27FC236}">
                <a16:creationId xmlns:a16="http://schemas.microsoft.com/office/drawing/2014/main" id="{46DAFE11-95F8-9370-A41E-5BE8E3145C48}"/>
              </a:ext>
            </a:extLst>
          </p:cNvPr>
          <p:cNvSpPr txBox="1"/>
          <p:nvPr/>
        </p:nvSpPr>
        <p:spPr>
          <a:xfrm>
            <a:off x="2474655" y="512317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5" name="Straight Connector 164">
            <a:extLst>
              <a:ext uri="{FF2B5EF4-FFF2-40B4-BE49-F238E27FC236}">
                <a16:creationId xmlns:a16="http://schemas.microsoft.com/office/drawing/2014/main" id="{6EB9AED9-ABDC-DA02-70E8-4207FF0D6614}"/>
              </a:ext>
            </a:extLst>
          </p:cNvPr>
          <p:cNvCxnSpPr>
            <a:cxnSpLocks/>
          </p:cNvCxnSpPr>
          <p:nvPr/>
        </p:nvCxnSpPr>
        <p:spPr>
          <a:xfrm flipH="1">
            <a:off x="2162286" y="602006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9C96C9F8-F400-557A-8E3F-B1374E4305DA}"/>
              </a:ext>
            </a:extLst>
          </p:cNvPr>
          <p:cNvCxnSpPr/>
          <p:nvPr/>
        </p:nvCxnSpPr>
        <p:spPr>
          <a:xfrm>
            <a:off x="10141040" y="55893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AEF1EA0-2E31-FF58-0F49-2EDFC227317A}"/>
              </a:ext>
            </a:extLst>
          </p:cNvPr>
          <p:cNvCxnSpPr/>
          <p:nvPr/>
        </p:nvCxnSpPr>
        <p:spPr>
          <a:xfrm>
            <a:off x="10124950" y="62316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2EED07FC-630A-47B0-29F3-10F3FE5075D8}"/>
              </a:ext>
            </a:extLst>
          </p:cNvPr>
          <p:cNvSpPr txBox="1"/>
          <p:nvPr/>
        </p:nvSpPr>
        <p:spPr>
          <a:xfrm>
            <a:off x="9957877" y="644934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9" name="TextBox 168">
            <a:extLst>
              <a:ext uri="{FF2B5EF4-FFF2-40B4-BE49-F238E27FC236}">
                <a16:creationId xmlns:a16="http://schemas.microsoft.com/office/drawing/2014/main" id="{75118372-B7A0-2956-DF45-39BC656AE08F}"/>
              </a:ext>
            </a:extLst>
          </p:cNvPr>
          <p:cNvSpPr txBox="1"/>
          <p:nvPr/>
        </p:nvSpPr>
        <p:spPr>
          <a:xfrm>
            <a:off x="9918118" y="579619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0" name="TextBox 169">
            <a:extLst>
              <a:ext uri="{FF2B5EF4-FFF2-40B4-BE49-F238E27FC236}">
                <a16:creationId xmlns:a16="http://schemas.microsoft.com/office/drawing/2014/main" id="{D6C4450E-6BCD-2C76-5F19-5941229EC5F6}"/>
              </a:ext>
            </a:extLst>
          </p:cNvPr>
          <p:cNvSpPr txBox="1"/>
          <p:nvPr/>
        </p:nvSpPr>
        <p:spPr>
          <a:xfrm>
            <a:off x="9988638" y="514305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71" name="Straight Connector 170">
            <a:extLst>
              <a:ext uri="{FF2B5EF4-FFF2-40B4-BE49-F238E27FC236}">
                <a16:creationId xmlns:a16="http://schemas.microsoft.com/office/drawing/2014/main" id="{1397F398-7CDC-DF1E-934A-F71A0B61D2EF}"/>
              </a:ext>
            </a:extLst>
          </p:cNvPr>
          <p:cNvCxnSpPr>
            <a:cxnSpLocks/>
          </p:cNvCxnSpPr>
          <p:nvPr/>
        </p:nvCxnSpPr>
        <p:spPr>
          <a:xfrm flipH="1">
            <a:off x="9676269" y="603994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15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9"/>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4"/>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5"/>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5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6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6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6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6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6"/>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67"/>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8"/>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9"/>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0"/>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1"/>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2"/>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3"/>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5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54"/>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55"/>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56"/>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57"/>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5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59"/>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60"/>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61"/>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62"/>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3"/>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64"/>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65"/>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4"/>
                                        </p:tgtEl>
                                        <p:attrNameLst>
                                          <p:attrName>style.visibility</p:attrName>
                                        </p:attrNameLst>
                                      </p:cBhvr>
                                      <p:to>
                                        <p:strVal val="visible"/>
                                      </p:to>
                                    </p:set>
                                  </p:childTnLst>
                                </p:cTn>
                              </p:par>
                            </p:childTnLst>
                          </p:cTn>
                        </p:par>
                      </p:childTnLst>
                    </p:cTn>
                  </p:par>
                  <p:par>
                    <p:cTn id="193" fill="hold">
                      <p:stCondLst>
                        <p:cond delay="indefinite"/>
                      </p:stCondLst>
                      <p:childTnLst>
                        <p:par>
                          <p:cTn id="194" fill="hold">
                            <p:stCondLst>
                              <p:cond delay="0"/>
                            </p:stCondLst>
                            <p:childTnLst>
                              <p:par>
                                <p:cTn id="195" presetID="1" presetClass="entr" presetSubtype="0" fill="hold" grpId="0" nodeType="clickEffect">
                                  <p:stCondLst>
                                    <p:cond delay="0"/>
                                  </p:stCondLst>
                                  <p:childTnLst>
                                    <p:set>
                                      <p:cBhvr>
                                        <p:cTn id="196" dur="1" fill="hold">
                                          <p:stCondLst>
                                            <p:cond delay="0"/>
                                          </p:stCondLst>
                                        </p:cTn>
                                        <p:tgtEl>
                                          <p:spTgt spid="7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76"/>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77"/>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78"/>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79"/>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80"/>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81"/>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82"/>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3"/>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4"/>
                                        </p:tgtEl>
                                        <p:attrNameLst>
                                          <p:attrName>style.visibility</p:attrName>
                                        </p:attrNameLst>
                                      </p:cBhvr>
                                      <p:to>
                                        <p:strVal val="visible"/>
                                      </p:to>
                                    </p:set>
                                  </p:childTnLst>
                                </p:cTn>
                              </p:par>
                              <p:par>
                                <p:cTn id="219" presetID="1" presetClass="entr" presetSubtype="0" fill="hold" nodeType="withEffect">
                                  <p:stCondLst>
                                    <p:cond delay="0"/>
                                  </p:stCondLst>
                                  <p:childTnLst>
                                    <p:set>
                                      <p:cBhvr>
                                        <p:cTn id="220" dur="1" fill="hold">
                                          <p:stCondLst>
                                            <p:cond delay="0"/>
                                          </p:stCondLst>
                                        </p:cTn>
                                        <p:tgtEl>
                                          <p:spTgt spid="85"/>
                                        </p:tgtEl>
                                        <p:attrNameLst>
                                          <p:attrName>style.visibility</p:attrName>
                                        </p:attrNameLst>
                                      </p:cBhvr>
                                      <p:to>
                                        <p:strVal val="visible"/>
                                      </p:to>
                                    </p:set>
                                  </p:childTnLst>
                                </p:cTn>
                              </p:par>
                              <p:par>
                                <p:cTn id="221" presetID="1" presetClass="entr" presetSubtype="0" fill="hold" nodeType="withEffect">
                                  <p:stCondLst>
                                    <p:cond delay="0"/>
                                  </p:stCondLst>
                                  <p:childTnLst>
                                    <p:set>
                                      <p:cBhvr>
                                        <p:cTn id="222" dur="1" fill="hold">
                                          <p:stCondLst>
                                            <p:cond delay="0"/>
                                          </p:stCondLst>
                                        </p:cTn>
                                        <p:tgtEl>
                                          <p:spTgt spid="86"/>
                                        </p:tgtEl>
                                        <p:attrNameLst>
                                          <p:attrName>style.visibility</p:attrName>
                                        </p:attrNameLst>
                                      </p:cBhvr>
                                      <p:to>
                                        <p:strVal val="visible"/>
                                      </p:to>
                                    </p:set>
                                  </p:childTnLst>
                                </p:cTn>
                              </p:par>
                              <p:par>
                                <p:cTn id="223" presetID="1" presetClass="entr" presetSubtype="0" fill="hold" nodeType="withEffect">
                                  <p:stCondLst>
                                    <p:cond delay="0"/>
                                  </p:stCondLst>
                                  <p:childTnLst>
                                    <p:set>
                                      <p:cBhvr>
                                        <p:cTn id="224" dur="1" fill="hold">
                                          <p:stCondLst>
                                            <p:cond delay="0"/>
                                          </p:stCondLst>
                                        </p:cTn>
                                        <p:tgtEl>
                                          <p:spTgt spid="138"/>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139"/>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140"/>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141"/>
                                        </p:tgtEl>
                                        <p:attrNameLst>
                                          <p:attrName>style.visibility</p:attrName>
                                        </p:attrNameLst>
                                      </p:cBhvr>
                                      <p:to>
                                        <p:strVal val="visible"/>
                                      </p:to>
                                    </p:set>
                                  </p:childTnLst>
                                </p:cTn>
                              </p:par>
                              <p:par>
                                <p:cTn id="231" presetID="1" presetClass="entr" presetSubtype="0" fill="hold" nodeType="withEffect">
                                  <p:stCondLst>
                                    <p:cond delay="0"/>
                                  </p:stCondLst>
                                  <p:childTnLst>
                                    <p:set>
                                      <p:cBhvr>
                                        <p:cTn id="232" dur="1" fill="hold">
                                          <p:stCondLst>
                                            <p:cond delay="0"/>
                                          </p:stCondLst>
                                        </p:cTn>
                                        <p:tgtEl>
                                          <p:spTgt spid="142"/>
                                        </p:tgtEl>
                                        <p:attrNameLst>
                                          <p:attrName>style.visibility</p:attrName>
                                        </p:attrNameLst>
                                      </p:cBhvr>
                                      <p:to>
                                        <p:strVal val="visible"/>
                                      </p:to>
                                    </p:set>
                                  </p:childTnLst>
                                </p:cTn>
                              </p:par>
                              <p:par>
                                <p:cTn id="233" presetID="1" presetClass="entr" presetSubtype="0" fill="hold" nodeType="withEffect">
                                  <p:stCondLst>
                                    <p:cond delay="0"/>
                                  </p:stCondLst>
                                  <p:childTnLst>
                                    <p:set>
                                      <p:cBhvr>
                                        <p:cTn id="234" dur="1" fill="hold">
                                          <p:stCondLst>
                                            <p:cond delay="0"/>
                                          </p:stCondLst>
                                        </p:cTn>
                                        <p:tgtEl>
                                          <p:spTgt spid="14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44"/>
                                        </p:tgtEl>
                                        <p:attrNameLst>
                                          <p:attrName>style.visibility</p:attrName>
                                        </p:attrNameLst>
                                      </p:cBhvr>
                                      <p:to>
                                        <p:strVal val="visible"/>
                                      </p:to>
                                    </p:set>
                                  </p:childTnLst>
                                </p:cTn>
                              </p:par>
                              <p:par>
                                <p:cTn id="237" presetID="1" presetClass="entr" presetSubtype="0" fill="hold" grpId="0" nodeType="withEffect">
                                  <p:stCondLst>
                                    <p:cond delay="0"/>
                                  </p:stCondLst>
                                  <p:childTnLst>
                                    <p:set>
                                      <p:cBhvr>
                                        <p:cTn id="238" dur="1" fill="hold">
                                          <p:stCondLst>
                                            <p:cond delay="0"/>
                                          </p:stCondLst>
                                        </p:cTn>
                                        <p:tgtEl>
                                          <p:spTgt spid="145"/>
                                        </p:tgtEl>
                                        <p:attrNameLst>
                                          <p:attrName>style.visibility</p:attrName>
                                        </p:attrNameLst>
                                      </p:cBhvr>
                                      <p:to>
                                        <p:strVal val="visible"/>
                                      </p:to>
                                    </p:set>
                                  </p:childTnLst>
                                </p:cTn>
                              </p:par>
                              <p:par>
                                <p:cTn id="239" presetID="1" presetClass="entr" presetSubtype="0" fill="hold" nodeType="withEffect">
                                  <p:stCondLst>
                                    <p:cond delay="0"/>
                                  </p:stCondLst>
                                  <p:childTnLst>
                                    <p:set>
                                      <p:cBhvr>
                                        <p:cTn id="240" dur="1" fill="hold">
                                          <p:stCondLst>
                                            <p:cond delay="0"/>
                                          </p:stCondLst>
                                        </p:cTn>
                                        <p:tgtEl>
                                          <p:spTgt spid="147"/>
                                        </p:tgtEl>
                                        <p:attrNameLst>
                                          <p:attrName>style.visibility</p:attrName>
                                        </p:attrNameLst>
                                      </p:cBhvr>
                                      <p:to>
                                        <p:strVal val="visible"/>
                                      </p:to>
                                    </p:set>
                                  </p:childTnLst>
                                </p:cTn>
                              </p:par>
                              <p:par>
                                <p:cTn id="241" presetID="1" presetClass="entr" presetSubtype="0" fill="hold" nodeType="withEffect">
                                  <p:stCondLst>
                                    <p:cond delay="0"/>
                                  </p:stCondLst>
                                  <p:childTnLst>
                                    <p:set>
                                      <p:cBhvr>
                                        <p:cTn id="242" dur="1" fill="hold">
                                          <p:stCondLst>
                                            <p:cond delay="0"/>
                                          </p:stCondLst>
                                        </p:cTn>
                                        <p:tgtEl>
                                          <p:spTgt spid="148"/>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149"/>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50"/>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151"/>
                                        </p:tgtEl>
                                        <p:attrNameLst>
                                          <p:attrName>style.visibility</p:attrName>
                                        </p:attrNameLst>
                                      </p:cBhvr>
                                      <p:to>
                                        <p:strVal val="visible"/>
                                      </p:to>
                                    </p:set>
                                  </p:childTnLst>
                                </p:cTn>
                              </p:par>
                              <p:par>
                                <p:cTn id="249" presetID="1" presetClass="entr" presetSubtype="0" fill="hold" nodeType="withEffect">
                                  <p:stCondLst>
                                    <p:cond delay="0"/>
                                  </p:stCondLst>
                                  <p:childTnLst>
                                    <p:set>
                                      <p:cBhvr>
                                        <p:cTn id="250" dur="1" fill="hold">
                                          <p:stCondLst>
                                            <p:cond delay="0"/>
                                          </p:stCondLst>
                                        </p:cTn>
                                        <p:tgtEl>
                                          <p:spTgt spid="152"/>
                                        </p:tgtEl>
                                        <p:attrNameLst>
                                          <p:attrName>style.visibility</p:attrName>
                                        </p:attrNameLst>
                                      </p:cBhvr>
                                      <p:to>
                                        <p:strVal val="visible"/>
                                      </p:to>
                                    </p:set>
                                  </p:childTnLst>
                                </p:cTn>
                              </p:par>
                              <p:par>
                                <p:cTn id="251" presetID="1" presetClass="entr" presetSubtype="0" fill="hold" nodeType="withEffect">
                                  <p:stCondLst>
                                    <p:cond delay="0"/>
                                  </p:stCondLst>
                                  <p:childTnLst>
                                    <p:set>
                                      <p:cBhvr>
                                        <p:cTn id="252" dur="1" fill="hold">
                                          <p:stCondLst>
                                            <p:cond delay="0"/>
                                          </p:stCondLst>
                                        </p:cTn>
                                        <p:tgtEl>
                                          <p:spTgt spid="166"/>
                                        </p:tgtEl>
                                        <p:attrNameLst>
                                          <p:attrName>style.visibility</p:attrName>
                                        </p:attrNameLst>
                                      </p:cBhvr>
                                      <p:to>
                                        <p:strVal val="visible"/>
                                      </p:to>
                                    </p:set>
                                  </p:childTnLst>
                                </p:cTn>
                              </p:par>
                              <p:par>
                                <p:cTn id="253" presetID="1" presetClass="entr" presetSubtype="0" fill="hold" nodeType="withEffect">
                                  <p:stCondLst>
                                    <p:cond delay="0"/>
                                  </p:stCondLst>
                                  <p:childTnLst>
                                    <p:set>
                                      <p:cBhvr>
                                        <p:cTn id="254" dur="1" fill="hold">
                                          <p:stCondLst>
                                            <p:cond delay="0"/>
                                          </p:stCondLst>
                                        </p:cTn>
                                        <p:tgtEl>
                                          <p:spTgt spid="16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68"/>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69"/>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70"/>
                                        </p:tgtEl>
                                        <p:attrNameLst>
                                          <p:attrName>style.visibility</p:attrName>
                                        </p:attrNameLst>
                                      </p:cBhvr>
                                      <p:to>
                                        <p:strVal val="visible"/>
                                      </p:to>
                                    </p:set>
                                  </p:childTnLst>
                                </p:cTn>
                              </p:par>
                              <p:par>
                                <p:cTn id="261" presetID="1" presetClass="entr" presetSubtype="0" fill="hold" nodeType="withEffect">
                                  <p:stCondLst>
                                    <p:cond delay="0"/>
                                  </p:stCondLst>
                                  <p:childTnLst>
                                    <p:set>
                                      <p:cBhvr>
                                        <p:cTn id="262" dur="1" fill="hold">
                                          <p:stCondLst>
                                            <p:cond delay="0"/>
                                          </p:stCondLst>
                                        </p:cTn>
                                        <p:tgtEl>
                                          <p:spTgt spid="171"/>
                                        </p:tgtEl>
                                        <p:attrNameLst>
                                          <p:attrName>style.visibility</p:attrName>
                                        </p:attrNameLst>
                                      </p:cBhvr>
                                      <p:to>
                                        <p:strVal val="visible"/>
                                      </p:to>
                                    </p:set>
                                  </p:childTnLst>
                                </p:cTn>
                              </p:par>
                            </p:childTnLst>
                          </p:cTn>
                        </p:par>
                      </p:childTnLst>
                    </p:cTn>
                  </p:par>
                  <p:par>
                    <p:cTn id="263" fill="hold">
                      <p:stCondLst>
                        <p:cond delay="indefinite"/>
                      </p:stCondLst>
                      <p:childTnLst>
                        <p:par>
                          <p:cTn id="264" fill="hold">
                            <p:stCondLst>
                              <p:cond delay="0"/>
                            </p:stCondLst>
                            <p:childTnLst>
                              <p:par>
                                <p:cTn id="265" presetID="1" presetClass="entr" presetSubtype="0" fill="hold" grpId="0" nodeType="clickEffect">
                                  <p:stCondLst>
                                    <p:cond delay="0"/>
                                  </p:stCondLst>
                                  <p:childTnLst>
                                    <p:set>
                                      <p:cBhvr>
                                        <p:cTn id="266"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12" grpId="0"/>
      <p:bldP spid="13" grpId="0"/>
      <p:bldP spid="15" grpId="0"/>
      <p:bldP spid="19" grpId="0"/>
      <p:bldP spid="20" grpId="0"/>
      <p:bldP spid="21" grpId="0"/>
      <p:bldP spid="27" grpId="0"/>
      <p:bldP spid="29" grpId="0"/>
      <p:bldP spid="30" grpId="0"/>
      <p:bldP spid="31" grpId="0"/>
      <p:bldP spid="33" grpId="0"/>
      <p:bldP spid="37" grpId="0"/>
      <p:bldP spid="38" grpId="0"/>
      <p:bldP spid="39" grpId="0"/>
      <p:bldP spid="43" grpId="0"/>
      <p:bldP spid="44" grpId="0"/>
      <p:bldP spid="45" grpId="0"/>
      <p:bldP spid="48" grpId="0"/>
      <p:bldP spid="49" grpId="0"/>
      <p:bldP spid="50" grpId="0"/>
      <p:bldP spid="7" grpId="0"/>
      <p:bldP spid="9" grpId="0"/>
      <p:bldP spid="22" grpId="0"/>
      <p:bldP spid="28" grpId="0"/>
      <p:bldP spid="34" grpId="0"/>
      <p:bldP spid="87" grpId="0"/>
      <p:bldP spid="51" grpId="0"/>
      <p:bldP spid="52" grpId="0"/>
      <p:bldP spid="53" grpId="0"/>
      <p:bldP spid="57" grpId="0"/>
      <p:bldP spid="58" grpId="0"/>
      <p:bldP spid="59" grpId="0"/>
      <p:bldP spid="61" grpId="0"/>
      <p:bldP spid="62" grpId="0"/>
      <p:bldP spid="65" grpId="0"/>
      <p:bldP spid="66" grpId="0"/>
      <p:bldP spid="67" grpId="0"/>
      <p:bldP spid="70" grpId="0"/>
      <p:bldP spid="71" grpId="0"/>
      <p:bldP spid="72" grpId="0"/>
      <p:bldP spid="74" grpId="0"/>
      <p:bldP spid="75" grpId="0"/>
      <p:bldP spid="76" grpId="0"/>
      <p:bldP spid="77" grpId="0"/>
      <p:bldP spid="79" grpId="0"/>
      <p:bldP spid="82" grpId="0"/>
      <p:bldP spid="83" grpId="0"/>
      <p:bldP spid="84" grpId="0"/>
      <p:bldP spid="139" grpId="0"/>
      <p:bldP spid="140" grpId="0"/>
      <p:bldP spid="141" grpId="0"/>
      <p:bldP spid="144" grpId="0"/>
      <p:bldP spid="145" grpId="0"/>
      <p:bldP spid="146" grpId="0"/>
      <p:bldP spid="149" grpId="0"/>
      <p:bldP spid="150" grpId="0"/>
      <p:bldP spid="151" grpId="0"/>
      <p:bldP spid="155" grpId="0"/>
      <p:bldP spid="156" grpId="0"/>
      <p:bldP spid="157" grpId="0"/>
      <p:bldP spid="162" grpId="0"/>
      <p:bldP spid="163" grpId="0"/>
      <p:bldP spid="164" grpId="0"/>
      <p:bldP spid="168" grpId="0"/>
      <p:bldP spid="169" grpId="0"/>
      <p:bldP spid="17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6" name="Picture 5">
            <a:extLst>
              <a:ext uri="{FF2B5EF4-FFF2-40B4-BE49-F238E27FC236}">
                <a16:creationId xmlns:a16="http://schemas.microsoft.com/office/drawing/2014/main" id="{DD321338-CBC2-13F5-8B88-1EA022FE3F3F}"/>
              </a:ext>
            </a:extLst>
          </p:cNvPr>
          <p:cNvPicPr>
            <a:picLocks noChangeAspect="1"/>
          </p:cNvPicPr>
          <p:nvPr/>
        </p:nvPicPr>
        <p:blipFill>
          <a:blip r:embed="rId3"/>
          <a:stretch>
            <a:fillRect/>
          </a:stretch>
        </p:blipFill>
        <p:spPr>
          <a:xfrm>
            <a:off x="8343898" y="1447997"/>
            <a:ext cx="2596245" cy="3956759"/>
          </a:xfrm>
          <a:prstGeom prst="rect">
            <a:avLst/>
          </a:prstGeom>
          <a:ln>
            <a:solidFill>
              <a:schemeClr val="tx1"/>
            </a:solidFill>
          </a:ln>
        </p:spPr>
      </p:pic>
      <p:pic>
        <p:nvPicPr>
          <p:cNvPr id="9" name="Picture 8">
            <a:extLst>
              <a:ext uri="{FF2B5EF4-FFF2-40B4-BE49-F238E27FC236}">
                <a16:creationId xmlns:a16="http://schemas.microsoft.com/office/drawing/2014/main" id="{5D9852B8-BCA4-AB32-7E20-59F18F8A7882}"/>
              </a:ext>
            </a:extLst>
          </p:cNvPr>
          <p:cNvPicPr>
            <a:picLocks noChangeAspect="1"/>
          </p:cNvPicPr>
          <p:nvPr/>
        </p:nvPicPr>
        <p:blipFill>
          <a:blip r:embed="rId4"/>
          <a:stretch>
            <a:fillRect/>
          </a:stretch>
        </p:blipFill>
        <p:spPr>
          <a:xfrm>
            <a:off x="5641608" y="1436915"/>
            <a:ext cx="2653306" cy="3951514"/>
          </a:xfrm>
          <a:prstGeom prst="rect">
            <a:avLst/>
          </a:prstGeom>
          <a:ln>
            <a:solidFill>
              <a:schemeClr val="tx1"/>
            </a:solidFill>
          </a:ln>
        </p:spPr>
      </p:pic>
      <p:pic>
        <p:nvPicPr>
          <p:cNvPr id="11" name="Picture 10">
            <a:extLst>
              <a:ext uri="{FF2B5EF4-FFF2-40B4-BE49-F238E27FC236}">
                <a16:creationId xmlns:a16="http://schemas.microsoft.com/office/drawing/2014/main" id="{6D24F8DD-2648-DECB-0E5F-FD6AF88A106F}"/>
              </a:ext>
            </a:extLst>
          </p:cNvPr>
          <p:cNvPicPr>
            <a:picLocks noChangeAspect="1"/>
          </p:cNvPicPr>
          <p:nvPr/>
        </p:nvPicPr>
        <p:blipFill>
          <a:blip r:embed="rId5"/>
          <a:stretch>
            <a:fillRect/>
          </a:stretch>
        </p:blipFill>
        <p:spPr>
          <a:xfrm>
            <a:off x="2971793" y="1436914"/>
            <a:ext cx="2628415" cy="3951515"/>
          </a:xfrm>
          <a:prstGeom prst="rect">
            <a:avLst/>
          </a:prstGeom>
          <a:ln>
            <a:solidFill>
              <a:schemeClr val="tx1"/>
            </a:solidFill>
          </a:ln>
        </p:spPr>
      </p:pic>
      <p:pic>
        <p:nvPicPr>
          <p:cNvPr id="14" name="Picture 13">
            <a:extLst>
              <a:ext uri="{FF2B5EF4-FFF2-40B4-BE49-F238E27FC236}">
                <a16:creationId xmlns:a16="http://schemas.microsoft.com/office/drawing/2014/main" id="{BF017EF9-A851-7DF0-A13F-D513CB749213}"/>
              </a:ext>
            </a:extLst>
          </p:cNvPr>
          <p:cNvPicPr>
            <a:picLocks noChangeAspect="1"/>
          </p:cNvPicPr>
          <p:nvPr/>
        </p:nvPicPr>
        <p:blipFill>
          <a:blip r:embed="rId6"/>
          <a:stretch>
            <a:fillRect/>
          </a:stretch>
        </p:blipFill>
        <p:spPr>
          <a:xfrm>
            <a:off x="195941" y="1436914"/>
            <a:ext cx="2726870" cy="3952576"/>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7" y="9056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a:t>
            </a:r>
          </a:p>
        </p:txBody>
      </p:sp>
      <p:sp>
        <p:nvSpPr>
          <p:cNvPr id="6" name="TextBox 5">
            <a:extLst>
              <a:ext uri="{FF2B5EF4-FFF2-40B4-BE49-F238E27FC236}">
                <a16:creationId xmlns:a16="http://schemas.microsoft.com/office/drawing/2014/main" id="{62BA4779-B63F-24E4-D263-6A04D837C119}"/>
              </a:ext>
            </a:extLst>
          </p:cNvPr>
          <p:cNvSpPr txBox="1"/>
          <p:nvPr/>
        </p:nvSpPr>
        <p:spPr>
          <a:xfrm>
            <a:off x="459068" y="1428132"/>
            <a:ext cx="315281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B - Hexene</a:t>
            </a:r>
            <a:endParaRPr lang="en-US" sz="2400" b="1" baseline="-25000" dirty="0">
              <a:solidFill>
                <a:schemeClr val="accent1"/>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C88C8C7B-32B3-50B9-845A-8B4822995BD4}"/>
              </a:ext>
            </a:extLst>
          </p:cNvPr>
          <p:cNvCxnSpPr/>
          <p:nvPr/>
        </p:nvCxnSpPr>
        <p:spPr>
          <a:xfrm>
            <a:off x="1091129" y="25128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C4028E-C226-C3EE-8A23-D12620CA714A}"/>
              </a:ext>
            </a:extLst>
          </p:cNvPr>
          <p:cNvCxnSpPr/>
          <p:nvPr/>
        </p:nvCxnSpPr>
        <p:spPr>
          <a:xfrm>
            <a:off x="1114795" y="31551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BEC74B-152E-BD11-8455-47217F12B140}"/>
              </a:ext>
            </a:extLst>
          </p:cNvPr>
          <p:cNvSpPr txBox="1"/>
          <p:nvPr/>
        </p:nvSpPr>
        <p:spPr>
          <a:xfrm>
            <a:off x="907966" y="33728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 name="TextBox 13">
            <a:extLst>
              <a:ext uri="{FF2B5EF4-FFF2-40B4-BE49-F238E27FC236}">
                <a16:creationId xmlns:a16="http://schemas.microsoft.com/office/drawing/2014/main" id="{41D98A0C-B71E-2F7B-9A9A-F7CD9550218E}"/>
              </a:ext>
            </a:extLst>
          </p:cNvPr>
          <p:cNvSpPr txBox="1"/>
          <p:nvPr/>
        </p:nvSpPr>
        <p:spPr>
          <a:xfrm>
            <a:off x="888086" y="271970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22C872B9-3A34-157A-19EE-59FBDCBA759C}"/>
              </a:ext>
            </a:extLst>
          </p:cNvPr>
          <p:cNvSpPr txBox="1"/>
          <p:nvPr/>
        </p:nvSpPr>
        <p:spPr>
          <a:xfrm>
            <a:off x="938727" y="20665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44658A1E-CF47-4999-A51C-B5E21DA1720E}"/>
              </a:ext>
            </a:extLst>
          </p:cNvPr>
          <p:cNvCxnSpPr>
            <a:cxnSpLocks/>
          </p:cNvCxnSpPr>
          <p:nvPr/>
        </p:nvCxnSpPr>
        <p:spPr>
          <a:xfrm flipH="1">
            <a:off x="1288963" y="293032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628D80-CC07-69C0-9FF2-EB6619873E3E}"/>
              </a:ext>
            </a:extLst>
          </p:cNvPr>
          <p:cNvCxnSpPr/>
          <p:nvPr/>
        </p:nvCxnSpPr>
        <p:spPr>
          <a:xfrm>
            <a:off x="1760364" y="25062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C438D2-D985-D1E7-805F-A8B56AC9FA06}"/>
              </a:ext>
            </a:extLst>
          </p:cNvPr>
          <p:cNvSpPr txBox="1"/>
          <p:nvPr/>
        </p:nvSpPr>
        <p:spPr>
          <a:xfrm>
            <a:off x="3505392" y="27301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9" name="TextBox 18">
            <a:extLst>
              <a:ext uri="{FF2B5EF4-FFF2-40B4-BE49-F238E27FC236}">
                <a16:creationId xmlns:a16="http://schemas.microsoft.com/office/drawing/2014/main" id="{4DAE8101-90DB-18CC-79FB-F62A9488FAC5}"/>
              </a:ext>
            </a:extLst>
          </p:cNvPr>
          <p:cNvSpPr txBox="1"/>
          <p:nvPr/>
        </p:nvSpPr>
        <p:spPr>
          <a:xfrm>
            <a:off x="1537442" y="27130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0" name="TextBox 19">
            <a:extLst>
              <a:ext uri="{FF2B5EF4-FFF2-40B4-BE49-F238E27FC236}">
                <a16:creationId xmlns:a16="http://schemas.microsoft.com/office/drawing/2014/main" id="{26D34928-F65B-D748-65D0-5427DF55F9E2}"/>
              </a:ext>
            </a:extLst>
          </p:cNvPr>
          <p:cNvSpPr txBox="1"/>
          <p:nvPr/>
        </p:nvSpPr>
        <p:spPr>
          <a:xfrm>
            <a:off x="1607962" y="20599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3E310C4A-6114-D115-924C-71E287D2FFEB}"/>
              </a:ext>
            </a:extLst>
          </p:cNvPr>
          <p:cNvCxnSpPr>
            <a:cxnSpLocks/>
          </p:cNvCxnSpPr>
          <p:nvPr/>
        </p:nvCxnSpPr>
        <p:spPr>
          <a:xfrm flipH="1">
            <a:off x="1282340" y="300321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C44826-722E-7290-74DC-0D812FDB375C}"/>
              </a:ext>
            </a:extLst>
          </p:cNvPr>
          <p:cNvCxnSpPr/>
          <p:nvPr/>
        </p:nvCxnSpPr>
        <p:spPr>
          <a:xfrm>
            <a:off x="2343461" y="251287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05A123E-6B7F-E50F-4B3B-8F05A5449532}"/>
              </a:ext>
            </a:extLst>
          </p:cNvPr>
          <p:cNvCxnSpPr/>
          <p:nvPr/>
        </p:nvCxnSpPr>
        <p:spPr>
          <a:xfrm>
            <a:off x="2327371" y="31551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AFDB74-A431-2971-0DE6-867DF93B16D6}"/>
              </a:ext>
            </a:extLst>
          </p:cNvPr>
          <p:cNvSpPr txBox="1"/>
          <p:nvPr/>
        </p:nvSpPr>
        <p:spPr>
          <a:xfrm>
            <a:off x="2160298" y="33728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5" name="TextBox 24">
            <a:extLst>
              <a:ext uri="{FF2B5EF4-FFF2-40B4-BE49-F238E27FC236}">
                <a16:creationId xmlns:a16="http://schemas.microsoft.com/office/drawing/2014/main" id="{9C7C51E0-F025-A7C0-E4B3-D6FF7D7D9808}"/>
              </a:ext>
            </a:extLst>
          </p:cNvPr>
          <p:cNvSpPr txBox="1"/>
          <p:nvPr/>
        </p:nvSpPr>
        <p:spPr>
          <a:xfrm>
            <a:off x="2120539" y="271970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6" name="TextBox 25">
            <a:extLst>
              <a:ext uri="{FF2B5EF4-FFF2-40B4-BE49-F238E27FC236}">
                <a16:creationId xmlns:a16="http://schemas.microsoft.com/office/drawing/2014/main" id="{407ED5B7-C879-889C-36D2-7ECEA31AA553}"/>
              </a:ext>
            </a:extLst>
          </p:cNvPr>
          <p:cNvSpPr txBox="1"/>
          <p:nvPr/>
        </p:nvSpPr>
        <p:spPr>
          <a:xfrm>
            <a:off x="2191059" y="206656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16EE5C80-07A7-4B87-232F-4D5C0769443B}"/>
              </a:ext>
            </a:extLst>
          </p:cNvPr>
          <p:cNvCxnSpPr>
            <a:cxnSpLocks/>
          </p:cNvCxnSpPr>
          <p:nvPr/>
        </p:nvCxnSpPr>
        <p:spPr>
          <a:xfrm flipH="1">
            <a:off x="3217160" y="29502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CFAA6A-4D35-1215-B395-88CE3535D6AC}"/>
              </a:ext>
            </a:extLst>
          </p:cNvPr>
          <p:cNvCxnSpPr>
            <a:cxnSpLocks/>
          </p:cNvCxnSpPr>
          <p:nvPr/>
        </p:nvCxnSpPr>
        <p:spPr>
          <a:xfrm flipH="1">
            <a:off x="1878690" y="296345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08B011-64B9-21B5-7312-F213D329EA73}"/>
              </a:ext>
            </a:extLst>
          </p:cNvPr>
          <p:cNvCxnSpPr/>
          <p:nvPr/>
        </p:nvCxnSpPr>
        <p:spPr>
          <a:xfrm>
            <a:off x="2992817" y="250625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E4F06C-49C8-059F-10B9-9B406BEE6509}"/>
              </a:ext>
            </a:extLst>
          </p:cNvPr>
          <p:cNvCxnSpPr/>
          <p:nvPr/>
        </p:nvCxnSpPr>
        <p:spPr>
          <a:xfrm>
            <a:off x="2976727" y="31485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9F53E8-B093-E71F-7167-C925C08B068F}"/>
              </a:ext>
            </a:extLst>
          </p:cNvPr>
          <p:cNvSpPr txBox="1"/>
          <p:nvPr/>
        </p:nvSpPr>
        <p:spPr>
          <a:xfrm>
            <a:off x="2809654" y="336622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2" name="TextBox 31">
            <a:extLst>
              <a:ext uri="{FF2B5EF4-FFF2-40B4-BE49-F238E27FC236}">
                <a16:creationId xmlns:a16="http://schemas.microsoft.com/office/drawing/2014/main" id="{A982B4DA-081A-C971-6E86-B595FA2FE7AD}"/>
              </a:ext>
            </a:extLst>
          </p:cNvPr>
          <p:cNvSpPr txBox="1"/>
          <p:nvPr/>
        </p:nvSpPr>
        <p:spPr>
          <a:xfrm>
            <a:off x="2769895" y="271308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3" name="TextBox 32">
            <a:extLst>
              <a:ext uri="{FF2B5EF4-FFF2-40B4-BE49-F238E27FC236}">
                <a16:creationId xmlns:a16="http://schemas.microsoft.com/office/drawing/2014/main" id="{F965808A-9B3C-2F1F-7CC6-3BF337D48877}"/>
              </a:ext>
            </a:extLst>
          </p:cNvPr>
          <p:cNvSpPr txBox="1"/>
          <p:nvPr/>
        </p:nvSpPr>
        <p:spPr>
          <a:xfrm>
            <a:off x="2840415" y="205993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C99FB83C-D022-75DE-B269-EF44F4EEAF38}"/>
              </a:ext>
            </a:extLst>
          </p:cNvPr>
          <p:cNvCxnSpPr>
            <a:cxnSpLocks/>
          </p:cNvCxnSpPr>
          <p:nvPr/>
        </p:nvCxnSpPr>
        <p:spPr>
          <a:xfrm flipH="1">
            <a:off x="2528046" y="29568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424CA27-CA77-7015-E3D4-A130C75AC33F}"/>
              </a:ext>
            </a:extLst>
          </p:cNvPr>
          <p:cNvSpPr txBox="1"/>
          <p:nvPr/>
        </p:nvSpPr>
        <p:spPr>
          <a:xfrm>
            <a:off x="451448" y="2014872"/>
            <a:ext cx="691552" cy="4768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t>
            </a:r>
            <a:endParaRPr lang="en-US" sz="2400" b="1" baseline="-25000" dirty="0">
              <a:solidFill>
                <a:schemeClr val="accent1"/>
              </a:solidFill>
              <a:latin typeface="Century Gothic" panose="020B0502020202020204" pitchFamily="34" charset="0"/>
            </a:endParaRPr>
          </a:p>
        </p:txBody>
      </p:sp>
      <p:sp>
        <p:nvSpPr>
          <p:cNvPr id="38" name="TextBox 37">
            <a:extLst>
              <a:ext uri="{FF2B5EF4-FFF2-40B4-BE49-F238E27FC236}">
                <a16:creationId xmlns:a16="http://schemas.microsoft.com/office/drawing/2014/main" id="{3DD7DE8F-AB4E-1281-EC3A-856247A95381}"/>
              </a:ext>
            </a:extLst>
          </p:cNvPr>
          <p:cNvSpPr txBox="1"/>
          <p:nvPr/>
        </p:nvSpPr>
        <p:spPr>
          <a:xfrm>
            <a:off x="547087" y="41441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 C</a:t>
            </a:r>
            <a:r>
              <a:rPr lang="en-US" sz="2400" b="1" baseline="-25000" dirty="0">
                <a:solidFill>
                  <a:schemeClr val="accent1"/>
                </a:solidFill>
                <a:latin typeface="Century Gothic" panose="020B0502020202020204" pitchFamily="34" charset="0"/>
              </a:rPr>
              <a:t>8</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16</a:t>
            </a:r>
          </a:p>
        </p:txBody>
      </p:sp>
      <p:sp>
        <p:nvSpPr>
          <p:cNvPr id="39" name="TextBox 38">
            <a:extLst>
              <a:ext uri="{FF2B5EF4-FFF2-40B4-BE49-F238E27FC236}">
                <a16:creationId xmlns:a16="http://schemas.microsoft.com/office/drawing/2014/main" id="{588CB430-E01C-AFA5-CA17-00BE77E3CBDB}"/>
              </a:ext>
            </a:extLst>
          </p:cNvPr>
          <p:cNvSpPr txBox="1"/>
          <p:nvPr/>
        </p:nvSpPr>
        <p:spPr>
          <a:xfrm>
            <a:off x="562327" y="477657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 C</a:t>
            </a:r>
            <a:r>
              <a:rPr lang="en-US" sz="2400" b="1" baseline="-25000" dirty="0">
                <a:solidFill>
                  <a:schemeClr val="accent1"/>
                </a:solidFill>
                <a:latin typeface="Century Gothic" panose="020B0502020202020204" pitchFamily="34" charset="0"/>
              </a:rPr>
              <a:t>24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48</a:t>
            </a:r>
          </a:p>
        </p:txBody>
      </p:sp>
      <p:sp>
        <p:nvSpPr>
          <p:cNvPr id="40" name="TextBox 39">
            <a:extLst>
              <a:ext uri="{FF2B5EF4-FFF2-40B4-BE49-F238E27FC236}">
                <a16:creationId xmlns:a16="http://schemas.microsoft.com/office/drawing/2014/main" id="{F492AFE2-A57C-3067-742B-720842AD6C9A}"/>
              </a:ext>
            </a:extLst>
          </p:cNvPr>
          <p:cNvSpPr txBox="1"/>
          <p:nvPr/>
        </p:nvSpPr>
        <p:spPr>
          <a:xfrm>
            <a:off x="585187" y="541665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4c. C</a:t>
            </a:r>
            <a:r>
              <a:rPr lang="en-US" sz="2400" b="1" baseline="-25000" dirty="0">
                <a:solidFill>
                  <a:schemeClr val="accent1"/>
                </a:solidFill>
                <a:latin typeface="Century Gothic" panose="020B0502020202020204" pitchFamily="34" charset="0"/>
              </a:rPr>
              <a:t>18</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36</a:t>
            </a:r>
          </a:p>
        </p:txBody>
      </p:sp>
      <p:sp>
        <p:nvSpPr>
          <p:cNvPr id="41" name="TextBox 40">
            <a:extLst>
              <a:ext uri="{FF2B5EF4-FFF2-40B4-BE49-F238E27FC236}">
                <a16:creationId xmlns:a16="http://schemas.microsoft.com/office/drawing/2014/main" id="{10F7041E-9A3F-DD52-9FAD-63A18AA445DD}"/>
              </a:ext>
            </a:extLst>
          </p:cNvPr>
          <p:cNvSpPr txBox="1"/>
          <p:nvPr/>
        </p:nvSpPr>
        <p:spPr>
          <a:xfrm>
            <a:off x="608047" y="610245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4d. C</a:t>
            </a:r>
            <a:r>
              <a:rPr lang="en-US" sz="2400" b="1" baseline="-25000" dirty="0">
                <a:solidFill>
                  <a:schemeClr val="accent1"/>
                </a:solidFill>
                <a:latin typeface="Century Gothic" panose="020B0502020202020204" pitchFamily="34" charset="0"/>
              </a:rPr>
              <a:t>10</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20</a:t>
            </a:r>
          </a:p>
        </p:txBody>
      </p:sp>
      <p:sp>
        <p:nvSpPr>
          <p:cNvPr id="42" name="TextBox 41">
            <a:extLst>
              <a:ext uri="{FF2B5EF4-FFF2-40B4-BE49-F238E27FC236}">
                <a16:creationId xmlns:a16="http://schemas.microsoft.com/office/drawing/2014/main" id="{745238F1-33B5-74AA-5059-B1C7D9AECA51}"/>
              </a:ext>
            </a:extLst>
          </p:cNvPr>
          <p:cNvSpPr txBox="1"/>
          <p:nvPr/>
        </p:nvSpPr>
        <p:spPr>
          <a:xfrm>
            <a:off x="4840568" y="894732"/>
            <a:ext cx="610937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B - Bromine water turns colourless</a:t>
            </a:r>
            <a:endParaRPr lang="en-US" sz="2400" b="1" baseline="-25000" dirty="0">
              <a:solidFill>
                <a:schemeClr val="accent1"/>
              </a:solidFill>
              <a:latin typeface="Century Gothic" panose="020B0502020202020204" pitchFamily="34" charset="0"/>
            </a:endParaRPr>
          </a:p>
        </p:txBody>
      </p:sp>
      <p:sp>
        <p:nvSpPr>
          <p:cNvPr id="43" name="TextBox 42">
            <a:extLst>
              <a:ext uri="{FF2B5EF4-FFF2-40B4-BE49-F238E27FC236}">
                <a16:creationId xmlns:a16="http://schemas.microsoft.com/office/drawing/2014/main" id="{25A6DF21-7675-4171-A67A-4D744E5744FC}"/>
              </a:ext>
            </a:extLst>
          </p:cNvPr>
          <p:cNvSpPr txBox="1"/>
          <p:nvPr/>
        </p:nvSpPr>
        <p:spPr>
          <a:xfrm>
            <a:off x="4832948" y="1550052"/>
            <a:ext cx="610937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A - They contain a double bond between carbon atoms</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4" grpId="0"/>
      <p:bldP spid="15" grpId="0"/>
      <p:bldP spid="18" grpId="0"/>
      <p:bldP spid="19" grpId="0"/>
      <p:bldP spid="20" grpId="0"/>
      <p:bldP spid="24" grpId="0"/>
      <p:bldP spid="25" grpId="0"/>
      <p:bldP spid="26" grpId="0"/>
      <p:bldP spid="31" grpId="0"/>
      <p:bldP spid="32" grpId="0"/>
      <p:bldP spid="33" grpId="0"/>
      <p:bldP spid="35" grpId="0"/>
      <p:bldP spid="38" grpId="0"/>
      <p:bldP spid="39" grpId="0"/>
      <p:bldP spid="40" grpId="0"/>
      <p:bldP spid="41" grpId="0"/>
      <p:bldP spid="42" grpId="0"/>
      <p:bldP spid="4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EFC-C9FD-6C21-02F1-A74836FE653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Oval 2">
            <a:extLst>
              <a:ext uri="{FF2B5EF4-FFF2-40B4-BE49-F238E27FC236}">
                <a16:creationId xmlns:a16="http://schemas.microsoft.com/office/drawing/2014/main" id="{6309F813-12C0-5128-3DB8-FE462B732E91}"/>
              </a:ext>
            </a:extLst>
          </p:cNvPr>
          <p:cNvSpPr/>
          <p:nvPr/>
        </p:nvSpPr>
        <p:spPr>
          <a:xfrm>
            <a:off x="1242377" y="1574799"/>
            <a:ext cx="2471103" cy="2345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 name="Oval 3">
            <a:extLst>
              <a:ext uri="{FF2B5EF4-FFF2-40B4-BE49-F238E27FC236}">
                <a16:creationId xmlns:a16="http://schemas.microsoft.com/office/drawing/2014/main" id="{2B131255-C854-2282-D7B9-8F61946FCC95}"/>
              </a:ext>
            </a:extLst>
          </p:cNvPr>
          <p:cNvSpPr/>
          <p:nvPr/>
        </p:nvSpPr>
        <p:spPr>
          <a:xfrm>
            <a:off x="2946717" y="1609724"/>
            <a:ext cx="2471103" cy="2345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 name="Oval 4">
            <a:extLst>
              <a:ext uri="{FF2B5EF4-FFF2-40B4-BE49-F238E27FC236}">
                <a16:creationId xmlns:a16="http://schemas.microsoft.com/office/drawing/2014/main" id="{CA5E7B55-89BE-6AC4-11A2-C11352C40B6C}"/>
              </a:ext>
            </a:extLst>
          </p:cNvPr>
          <p:cNvSpPr/>
          <p:nvPr/>
        </p:nvSpPr>
        <p:spPr>
          <a:xfrm>
            <a:off x="1748472" y="748030"/>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Oval 5">
            <a:extLst>
              <a:ext uri="{FF2B5EF4-FFF2-40B4-BE49-F238E27FC236}">
                <a16:creationId xmlns:a16="http://schemas.microsoft.com/office/drawing/2014/main" id="{EC8238F2-64A5-C336-187F-3503B7C17294}"/>
              </a:ext>
            </a:extLst>
          </p:cNvPr>
          <p:cNvSpPr/>
          <p:nvPr/>
        </p:nvSpPr>
        <p:spPr>
          <a:xfrm>
            <a:off x="3561397" y="836930"/>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Oval 6">
            <a:extLst>
              <a:ext uri="{FF2B5EF4-FFF2-40B4-BE49-F238E27FC236}">
                <a16:creationId xmlns:a16="http://schemas.microsoft.com/office/drawing/2014/main" id="{A774B8A9-0ADD-57DA-9B3D-5BBED85EE8C4}"/>
              </a:ext>
            </a:extLst>
          </p:cNvPr>
          <p:cNvSpPr/>
          <p:nvPr/>
        </p:nvSpPr>
        <p:spPr>
          <a:xfrm>
            <a:off x="1791652" y="3429635"/>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Oval 7">
            <a:extLst>
              <a:ext uri="{FF2B5EF4-FFF2-40B4-BE49-F238E27FC236}">
                <a16:creationId xmlns:a16="http://schemas.microsoft.com/office/drawing/2014/main" id="{1FEB0286-4EBE-1640-98A0-835050EF2F9E}"/>
              </a:ext>
            </a:extLst>
          </p:cNvPr>
          <p:cNvSpPr/>
          <p:nvPr/>
        </p:nvSpPr>
        <p:spPr>
          <a:xfrm>
            <a:off x="3604577" y="3418205"/>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TextBox 10">
            <a:extLst>
              <a:ext uri="{FF2B5EF4-FFF2-40B4-BE49-F238E27FC236}">
                <a16:creationId xmlns:a16="http://schemas.microsoft.com/office/drawing/2014/main" id="{89946F66-5BE8-CF40-3984-BF5A5E6EB6B8}"/>
              </a:ext>
            </a:extLst>
          </p:cNvPr>
          <p:cNvSpPr txBox="1"/>
          <p:nvPr/>
        </p:nvSpPr>
        <p:spPr>
          <a:xfrm>
            <a:off x="3032760" y="271272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2" name="Oval 11">
            <a:extLst>
              <a:ext uri="{FF2B5EF4-FFF2-40B4-BE49-F238E27FC236}">
                <a16:creationId xmlns:a16="http://schemas.microsoft.com/office/drawing/2014/main" id="{A08F56D7-0968-72E4-C742-D4D918643008}"/>
              </a:ext>
            </a:extLst>
          </p:cNvPr>
          <p:cNvSpPr/>
          <p:nvPr/>
        </p:nvSpPr>
        <p:spPr>
          <a:xfrm>
            <a:off x="3398520" y="280416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16181BE1-5449-A0BE-6BC4-89C680F2728C}"/>
              </a:ext>
            </a:extLst>
          </p:cNvPr>
          <p:cNvSpPr txBox="1"/>
          <p:nvPr/>
        </p:nvSpPr>
        <p:spPr>
          <a:xfrm>
            <a:off x="3025140" y="236220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5" name="Oval 14">
            <a:extLst>
              <a:ext uri="{FF2B5EF4-FFF2-40B4-BE49-F238E27FC236}">
                <a16:creationId xmlns:a16="http://schemas.microsoft.com/office/drawing/2014/main" id="{9ADBDB08-8713-5164-4132-81F50617D9B4}"/>
              </a:ext>
            </a:extLst>
          </p:cNvPr>
          <p:cNvSpPr/>
          <p:nvPr/>
        </p:nvSpPr>
        <p:spPr>
          <a:xfrm>
            <a:off x="3390900" y="245364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E0F0130-F4A3-FAEF-E096-D15173B572FC}"/>
              </a:ext>
            </a:extLst>
          </p:cNvPr>
          <p:cNvSpPr txBox="1"/>
          <p:nvPr/>
        </p:nvSpPr>
        <p:spPr>
          <a:xfrm>
            <a:off x="3916680" y="357378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7" name="Oval 16">
            <a:extLst>
              <a:ext uri="{FF2B5EF4-FFF2-40B4-BE49-F238E27FC236}">
                <a16:creationId xmlns:a16="http://schemas.microsoft.com/office/drawing/2014/main" id="{89E733E3-8082-1A1A-B719-623960957BCD}"/>
              </a:ext>
            </a:extLst>
          </p:cNvPr>
          <p:cNvSpPr/>
          <p:nvPr/>
        </p:nvSpPr>
        <p:spPr>
          <a:xfrm>
            <a:off x="4282440" y="366522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7DAC3AF-3375-6097-DC78-3C9C502D19C0}"/>
              </a:ext>
            </a:extLst>
          </p:cNvPr>
          <p:cNvSpPr txBox="1"/>
          <p:nvPr/>
        </p:nvSpPr>
        <p:spPr>
          <a:xfrm>
            <a:off x="3870960" y="165354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9" name="Oval 18">
            <a:extLst>
              <a:ext uri="{FF2B5EF4-FFF2-40B4-BE49-F238E27FC236}">
                <a16:creationId xmlns:a16="http://schemas.microsoft.com/office/drawing/2014/main" id="{B3A9C43D-968F-7CB2-28F0-86C04DC90D76}"/>
              </a:ext>
            </a:extLst>
          </p:cNvPr>
          <p:cNvSpPr/>
          <p:nvPr/>
        </p:nvSpPr>
        <p:spPr>
          <a:xfrm>
            <a:off x="4236720" y="174498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B185780-F479-1FC9-049B-DC787A274FAC}"/>
              </a:ext>
            </a:extLst>
          </p:cNvPr>
          <p:cNvSpPr txBox="1"/>
          <p:nvPr/>
        </p:nvSpPr>
        <p:spPr>
          <a:xfrm>
            <a:off x="2110740" y="163068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21" name="Oval 20">
            <a:extLst>
              <a:ext uri="{FF2B5EF4-FFF2-40B4-BE49-F238E27FC236}">
                <a16:creationId xmlns:a16="http://schemas.microsoft.com/office/drawing/2014/main" id="{42EDA58C-B778-1819-5C3E-00D31F89B948}"/>
              </a:ext>
            </a:extLst>
          </p:cNvPr>
          <p:cNvSpPr/>
          <p:nvPr/>
        </p:nvSpPr>
        <p:spPr>
          <a:xfrm>
            <a:off x="2476500" y="172212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4A39A17-BC84-F6F4-1548-4E76E3195062}"/>
              </a:ext>
            </a:extLst>
          </p:cNvPr>
          <p:cNvSpPr txBox="1"/>
          <p:nvPr/>
        </p:nvSpPr>
        <p:spPr>
          <a:xfrm>
            <a:off x="2133600" y="350520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23" name="Oval 22">
            <a:extLst>
              <a:ext uri="{FF2B5EF4-FFF2-40B4-BE49-F238E27FC236}">
                <a16:creationId xmlns:a16="http://schemas.microsoft.com/office/drawing/2014/main" id="{0C853DAC-0345-5883-DD6E-B2D5A29D7F91}"/>
              </a:ext>
            </a:extLst>
          </p:cNvPr>
          <p:cNvSpPr/>
          <p:nvPr/>
        </p:nvSpPr>
        <p:spPr>
          <a:xfrm>
            <a:off x="2499360" y="359664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2B313B23-4612-C83B-1D6D-D4B46F789969}"/>
              </a:ext>
            </a:extLst>
          </p:cNvPr>
          <p:cNvSpPr txBox="1"/>
          <p:nvPr/>
        </p:nvSpPr>
        <p:spPr>
          <a:xfrm>
            <a:off x="542888" y="826152"/>
            <a:ext cx="10115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77FB2D12-6959-FAC4-FB6D-43F86D0B2295}"/>
              </a:ext>
            </a:extLst>
          </p:cNvPr>
          <p:cNvSpPr txBox="1"/>
          <p:nvPr/>
        </p:nvSpPr>
        <p:spPr>
          <a:xfrm>
            <a:off x="6196928" y="765192"/>
            <a:ext cx="315281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Propane </a:t>
            </a:r>
            <a:endParaRPr lang="en-US" sz="2400" b="1" baseline="-25000" dirty="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941734F2-C070-8162-6A29-14CE1806D6B5}"/>
              </a:ext>
            </a:extLst>
          </p:cNvPr>
          <p:cNvSpPr txBox="1"/>
          <p:nvPr/>
        </p:nvSpPr>
        <p:spPr>
          <a:xfrm>
            <a:off x="6212168" y="1351932"/>
            <a:ext cx="315281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Pentane </a:t>
            </a:r>
            <a:endParaRPr lang="en-US" sz="2400" b="1" baseline="-25000" dirty="0">
              <a:solidFill>
                <a:schemeClr val="accent1"/>
              </a:solidFill>
              <a:latin typeface="Century Gothic" panose="020B0502020202020204" pitchFamily="34" charset="0"/>
            </a:endParaRPr>
          </a:p>
        </p:txBody>
      </p:sp>
      <p:sp>
        <p:nvSpPr>
          <p:cNvPr id="27" name="TextBox 26">
            <a:extLst>
              <a:ext uri="{FF2B5EF4-FFF2-40B4-BE49-F238E27FC236}">
                <a16:creationId xmlns:a16="http://schemas.microsoft.com/office/drawing/2014/main" id="{A4DF6FC3-F485-B93A-57EA-9E08AFFF95F2}"/>
              </a:ext>
            </a:extLst>
          </p:cNvPr>
          <p:cNvSpPr txBox="1"/>
          <p:nvPr/>
        </p:nvSpPr>
        <p:spPr>
          <a:xfrm>
            <a:off x="6235028" y="1969152"/>
            <a:ext cx="315281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Hexane </a:t>
            </a:r>
            <a:endParaRPr lang="en-US" sz="24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238AF4DA-8F84-13EB-1D9D-0A8090DE144C}"/>
              </a:ext>
            </a:extLst>
          </p:cNvPr>
          <p:cNvSpPr txBox="1"/>
          <p:nvPr/>
        </p:nvSpPr>
        <p:spPr>
          <a:xfrm>
            <a:off x="6235028" y="2586372"/>
            <a:ext cx="40976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Dibromopropane </a:t>
            </a:r>
            <a:endParaRPr lang="en-US" sz="2400" b="1" baseline="-25000" dirty="0">
              <a:solidFill>
                <a:schemeClr val="accent1"/>
              </a:solidFill>
              <a:latin typeface="Century Gothic" panose="020B0502020202020204" pitchFamily="34" charset="0"/>
            </a:endParaRPr>
          </a:p>
        </p:txBody>
      </p:sp>
      <p:sp>
        <p:nvSpPr>
          <p:cNvPr id="29" name="TextBox 28">
            <a:extLst>
              <a:ext uri="{FF2B5EF4-FFF2-40B4-BE49-F238E27FC236}">
                <a16:creationId xmlns:a16="http://schemas.microsoft.com/office/drawing/2014/main" id="{E7260656-84A2-5B01-91EC-FEC28AEF66FC}"/>
              </a:ext>
            </a:extLst>
          </p:cNvPr>
          <p:cNvSpPr txBox="1"/>
          <p:nvPr/>
        </p:nvSpPr>
        <p:spPr>
          <a:xfrm>
            <a:off x="6250268" y="3195972"/>
            <a:ext cx="40976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Dichloropropane </a:t>
            </a:r>
            <a:endParaRPr lang="en-US" sz="2400" b="1" baseline="-25000" dirty="0">
              <a:solidFill>
                <a:schemeClr val="accent1"/>
              </a:solidFill>
              <a:latin typeface="Century Gothic" panose="020B0502020202020204" pitchFamily="34" charset="0"/>
            </a:endParaRPr>
          </a:p>
        </p:txBody>
      </p:sp>
      <p:sp>
        <p:nvSpPr>
          <p:cNvPr id="30" name="TextBox 29">
            <a:extLst>
              <a:ext uri="{FF2B5EF4-FFF2-40B4-BE49-F238E27FC236}">
                <a16:creationId xmlns:a16="http://schemas.microsoft.com/office/drawing/2014/main" id="{98D38672-6D21-2720-91A0-1037E62AEF54}"/>
              </a:ext>
            </a:extLst>
          </p:cNvPr>
          <p:cNvSpPr txBox="1"/>
          <p:nvPr/>
        </p:nvSpPr>
        <p:spPr>
          <a:xfrm>
            <a:off x="6250268" y="3836052"/>
            <a:ext cx="40976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8f. Diiodohexane </a:t>
            </a:r>
            <a:endParaRPr lang="en-US" sz="2400" b="1" baseline="-25000" dirty="0">
              <a:solidFill>
                <a:schemeClr val="accent1"/>
              </a:solidFill>
              <a:latin typeface="Century Gothic" panose="020B0502020202020204" pitchFamily="34" charset="0"/>
            </a:endParaRPr>
          </a:p>
        </p:txBody>
      </p:sp>
      <p:sp>
        <p:nvSpPr>
          <p:cNvPr id="31" name="TextBox 30">
            <a:extLst>
              <a:ext uri="{FF2B5EF4-FFF2-40B4-BE49-F238E27FC236}">
                <a16:creationId xmlns:a16="http://schemas.microsoft.com/office/drawing/2014/main" id="{732A31F6-8457-74CF-700C-5222A9C4C100}"/>
              </a:ext>
            </a:extLst>
          </p:cNvPr>
          <p:cNvSpPr txBox="1"/>
          <p:nvPr/>
        </p:nvSpPr>
        <p:spPr>
          <a:xfrm>
            <a:off x="6227408" y="4750452"/>
            <a:ext cx="40976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 A catalyst is required.</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08793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1" grpId="0"/>
      <p:bldP spid="12"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p:bldP spid="26" grpId="0"/>
      <p:bldP spid="27" grpId="0"/>
      <p:bldP spid="28" grpId="0"/>
      <p:bldP spid="29" grpId="0"/>
      <p:bldP spid="30" grpId="0"/>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D5804-6514-8C11-FBB2-108F250588D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BFAC08E3-B2E8-CC8C-5C82-84BE14DDF14C}"/>
              </a:ext>
            </a:extLst>
          </p:cNvPr>
          <p:cNvSpPr txBox="1"/>
          <p:nvPr/>
        </p:nvSpPr>
        <p:spPr>
          <a:xfrm>
            <a:off x="428588" y="871872"/>
            <a:ext cx="10429912" cy="452431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 Suggested points: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During fractional distillation, crude oil is heated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In a fractionating column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column is hotter at the bottom and cooler at the top</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fractions have different boiling points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fractions condense at different temperatures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Heavy fractions condense at the bottom, smaller fractions condense higher up</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Cracking is then used to break the larger hydrocarbons into smaller hydrocarbons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breaks alkanes into smaller alkanes and alkenes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Cracking requires a catalyst/steam/high temperature</a:t>
            </a:r>
          </a:p>
        </p:txBody>
      </p:sp>
    </p:spTree>
    <p:extLst>
      <p:ext uri="{BB962C8B-B14F-4D97-AF65-F5344CB8AC3E}">
        <p14:creationId xmlns:p14="http://schemas.microsoft.com/office/powerpoint/2010/main" val="406000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21DAE-8311-F8CC-6C49-965F24A16D3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D86A4163-3F3D-6D89-8335-94460F78C260}"/>
              </a:ext>
            </a:extLst>
          </p:cNvPr>
          <p:cNvSpPr txBox="1"/>
          <p:nvPr/>
        </p:nvSpPr>
        <p:spPr>
          <a:xfrm>
            <a:off x="440407" y="9056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11a.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2n-2</a:t>
            </a:r>
          </a:p>
        </p:txBody>
      </p:sp>
      <p:cxnSp>
        <p:nvCxnSpPr>
          <p:cNvPr id="4" name="Straight Connector 3">
            <a:extLst>
              <a:ext uri="{FF2B5EF4-FFF2-40B4-BE49-F238E27FC236}">
                <a16:creationId xmlns:a16="http://schemas.microsoft.com/office/drawing/2014/main" id="{E634D4D9-4600-D0CE-0886-5819DB319EFE}"/>
              </a:ext>
            </a:extLst>
          </p:cNvPr>
          <p:cNvCxnSpPr>
            <a:cxnSpLocks/>
          </p:cNvCxnSpPr>
          <p:nvPr/>
        </p:nvCxnSpPr>
        <p:spPr>
          <a:xfrm>
            <a:off x="2778311" y="2928562"/>
            <a:ext cx="0" cy="381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D35C26E-B653-2228-3CA5-5FFDFC5B1F19}"/>
              </a:ext>
            </a:extLst>
          </p:cNvPr>
          <p:cNvSpPr txBox="1"/>
          <p:nvPr/>
        </p:nvSpPr>
        <p:spPr>
          <a:xfrm>
            <a:off x="3157024" y="2115461"/>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cxnSp>
        <p:nvCxnSpPr>
          <p:cNvPr id="6" name="Straight Connector 5">
            <a:extLst>
              <a:ext uri="{FF2B5EF4-FFF2-40B4-BE49-F238E27FC236}">
                <a16:creationId xmlns:a16="http://schemas.microsoft.com/office/drawing/2014/main" id="{E459970F-7993-218C-BFC7-D65E76B8E26E}"/>
              </a:ext>
            </a:extLst>
          </p:cNvPr>
          <p:cNvCxnSpPr>
            <a:cxnSpLocks/>
          </p:cNvCxnSpPr>
          <p:nvPr/>
        </p:nvCxnSpPr>
        <p:spPr>
          <a:xfrm flipH="1">
            <a:off x="2404517" y="3644721"/>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8319CD-53EA-A14C-A9FF-9AD48BDB2ED1}"/>
              </a:ext>
            </a:extLst>
          </p:cNvPr>
          <p:cNvSpPr txBox="1"/>
          <p:nvPr/>
        </p:nvSpPr>
        <p:spPr>
          <a:xfrm>
            <a:off x="1393523" y="2530083"/>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8" name="TextBox 7">
            <a:extLst>
              <a:ext uri="{FF2B5EF4-FFF2-40B4-BE49-F238E27FC236}">
                <a16:creationId xmlns:a16="http://schemas.microsoft.com/office/drawing/2014/main" id="{E13D08EF-3378-EC58-566D-958435841A1D}"/>
              </a:ext>
            </a:extLst>
          </p:cNvPr>
          <p:cNvSpPr txBox="1"/>
          <p:nvPr/>
        </p:nvSpPr>
        <p:spPr>
          <a:xfrm>
            <a:off x="1986106" y="202581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9" name="TextBox 8">
            <a:extLst>
              <a:ext uri="{FF2B5EF4-FFF2-40B4-BE49-F238E27FC236}">
                <a16:creationId xmlns:a16="http://schemas.microsoft.com/office/drawing/2014/main" id="{C0D7551E-F004-0AF2-4654-3ADAE222D9A9}"/>
              </a:ext>
            </a:extLst>
          </p:cNvPr>
          <p:cNvSpPr txBox="1"/>
          <p:nvPr/>
        </p:nvSpPr>
        <p:spPr>
          <a:xfrm>
            <a:off x="2537596" y="254081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0" name="TextBox 9">
            <a:extLst>
              <a:ext uri="{FF2B5EF4-FFF2-40B4-BE49-F238E27FC236}">
                <a16:creationId xmlns:a16="http://schemas.microsoft.com/office/drawing/2014/main" id="{DA0D62FB-F18F-93E3-34D1-66AE73E94B29}"/>
              </a:ext>
            </a:extLst>
          </p:cNvPr>
          <p:cNvSpPr txBox="1"/>
          <p:nvPr/>
        </p:nvSpPr>
        <p:spPr>
          <a:xfrm>
            <a:off x="1417134" y="3236275"/>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1" name="TextBox 10">
            <a:extLst>
              <a:ext uri="{FF2B5EF4-FFF2-40B4-BE49-F238E27FC236}">
                <a16:creationId xmlns:a16="http://schemas.microsoft.com/office/drawing/2014/main" id="{176A3BEB-3E2C-FA2C-08D4-17C3E8B6E13A}"/>
              </a:ext>
            </a:extLst>
          </p:cNvPr>
          <p:cNvSpPr txBox="1"/>
          <p:nvPr/>
        </p:nvSpPr>
        <p:spPr>
          <a:xfrm>
            <a:off x="2022596" y="373655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2" name="TextBox 11">
            <a:extLst>
              <a:ext uri="{FF2B5EF4-FFF2-40B4-BE49-F238E27FC236}">
                <a16:creationId xmlns:a16="http://schemas.microsoft.com/office/drawing/2014/main" id="{A4AE0AB6-642B-FA45-C548-2F2BE9478DCB}"/>
              </a:ext>
            </a:extLst>
          </p:cNvPr>
          <p:cNvSpPr txBox="1"/>
          <p:nvPr/>
        </p:nvSpPr>
        <p:spPr>
          <a:xfrm>
            <a:off x="2561207" y="324700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cxnSp>
        <p:nvCxnSpPr>
          <p:cNvPr id="13" name="Straight Connector 12">
            <a:extLst>
              <a:ext uri="{FF2B5EF4-FFF2-40B4-BE49-F238E27FC236}">
                <a16:creationId xmlns:a16="http://schemas.microsoft.com/office/drawing/2014/main" id="{EC1FA5CB-5D4C-989C-3740-7FF096DC2489}"/>
              </a:ext>
            </a:extLst>
          </p:cNvPr>
          <p:cNvCxnSpPr>
            <a:cxnSpLocks/>
          </p:cNvCxnSpPr>
          <p:nvPr/>
        </p:nvCxnSpPr>
        <p:spPr>
          <a:xfrm>
            <a:off x="1777285" y="3606085"/>
            <a:ext cx="303114" cy="26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388A669-F010-07A0-214E-AA821B77B6F7}"/>
              </a:ext>
            </a:extLst>
          </p:cNvPr>
          <p:cNvCxnSpPr>
            <a:cxnSpLocks/>
          </p:cNvCxnSpPr>
          <p:nvPr/>
        </p:nvCxnSpPr>
        <p:spPr>
          <a:xfrm>
            <a:off x="1591308" y="2926415"/>
            <a:ext cx="0" cy="3813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399311-468C-12F2-C378-05C660232667}"/>
              </a:ext>
            </a:extLst>
          </p:cNvPr>
          <p:cNvCxnSpPr>
            <a:cxnSpLocks/>
          </p:cNvCxnSpPr>
          <p:nvPr/>
        </p:nvCxnSpPr>
        <p:spPr>
          <a:xfrm flipH="1">
            <a:off x="1784185" y="2367565"/>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C6F1697-CC77-5AF9-7E67-72307DCFBAA3}"/>
              </a:ext>
            </a:extLst>
          </p:cNvPr>
          <p:cNvCxnSpPr>
            <a:cxnSpLocks/>
          </p:cNvCxnSpPr>
          <p:nvPr/>
        </p:nvCxnSpPr>
        <p:spPr>
          <a:xfrm>
            <a:off x="2341809" y="2354687"/>
            <a:ext cx="303114" cy="26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72CA7C2-70B7-C66D-721C-79E512BEDA47}"/>
              </a:ext>
            </a:extLst>
          </p:cNvPr>
          <p:cNvCxnSpPr>
            <a:cxnSpLocks/>
          </p:cNvCxnSpPr>
          <p:nvPr/>
        </p:nvCxnSpPr>
        <p:spPr>
          <a:xfrm flipH="1">
            <a:off x="2335830" y="1901779"/>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4D36DFE-682A-1DC2-1C74-0349EBFD11A4}"/>
              </a:ext>
            </a:extLst>
          </p:cNvPr>
          <p:cNvCxnSpPr>
            <a:cxnSpLocks/>
          </p:cNvCxnSpPr>
          <p:nvPr/>
        </p:nvCxnSpPr>
        <p:spPr>
          <a:xfrm flipH="1">
            <a:off x="2913233" y="2410602"/>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F24BACF-7208-2670-B68C-F0E3D31C5BF1}"/>
              </a:ext>
            </a:extLst>
          </p:cNvPr>
          <p:cNvCxnSpPr>
            <a:cxnSpLocks/>
          </p:cNvCxnSpPr>
          <p:nvPr/>
        </p:nvCxnSpPr>
        <p:spPr>
          <a:xfrm>
            <a:off x="2367566" y="4054699"/>
            <a:ext cx="303114" cy="26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ADE8802-FF13-21D4-3CFE-BA336E942EF8}"/>
              </a:ext>
            </a:extLst>
          </p:cNvPr>
          <p:cNvCxnSpPr>
            <a:cxnSpLocks/>
          </p:cNvCxnSpPr>
          <p:nvPr/>
        </p:nvCxnSpPr>
        <p:spPr>
          <a:xfrm flipH="1">
            <a:off x="1238980" y="3561007"/>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EF1253A-1EDD-7295-D725-D1CEC405F67B}"/>
              </a:ext>
            </a:extLst>
          </p:cNvPr>
          <p:cNvCxnSpPr>
            <a:cxnSpLocks/>
          </p:cNvCxnSpPr>
          <p:nvPr/>
        </p:nvCxnSpPr>
        <p:spPr>
          <a:xfrm flipH="1">
            <a:off x="1855019" y="4074016"/>
            <a:ext cx="261410" cy="2433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AF15524-BA71-37D1-4CB7-CEE979F284F7}"/>
              </a:ext>
            </a:extLst>
          </p:cNvPr>
          <p:cNvCxnSpPr>
            <a:cxnSpLocks/>
          </p:cNvCxnSpPr>
          <p:nvPr/>
        </p:nvCxnSpPr>
        <p:spPr>
          <a:xfrm flipH="1">
            <a:off x="1207089" y="2736913"/>
            <a:ext cx="2353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BAD0ED3-17DD-99DF-107F-A98238FE5F8C}"/>
              </a:ext>
            </a:extLst>
          </p:cNvPr>
          <p:cNvCxnSpPr>
            <a:cxnSpLocks/>
          </p:cNvCxnSpPr>
          <p:nvPr/>
        </p:nvCxnSpPr>
        <p:spPr>
          <a:xfrm>
            <a:off x="1798749" y="1876023"/>
            <a:ext cx="303114" cy="26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535038A-53DF-7B33-B301-B32692EF3D23}"/>
              </a:ext>
            </a:extLst>
          </p:cNvPr>
          <p:cNvCxnSpPr>
            <a:cxnSpLocks/>
          </p:cNvCxnSpPr>
          <p:nvPr/>
        </p:nvCxnSpPr>
        <p:spPr>
          <a:xfrm flipH="1">
            <a:off x="1217821" y="3468862"/>
            <a:ext cx="2353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95F00A3-8E24-4FAF-4F1C-D89F5747BB6A}"/>
              </a:ext>
            </a:extLst>
          </p:cNvPr>
          <p:cNvCxnSpPr>
            <a:cxnSpLocks/>
          </p:cNvCxnSpPr>
          <p:nvPr/>
        </p:nvCxnSpPr>
        <p:spPr>
          <a:xfrm>
            <a:off x="1326524" y="2356834"/>
            <a:ext cx="193183" cy="2575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76D628-5676-561B-F21C-4C8650DB3557}"/>
              </a:ext>
            </a:extLst>
          </p:cNvPr>
          <p:cNvCxnSpPr>
            <a:cxnSpLocks/>
          </p:cNvCxnSpPr>
          <p:nvPr/>
        </p:nvCxnSpPr>
        <p:spPr>
          <a:xfrm>
            <a:off x="2886370" y="3645902"/>
            <a:ext cx="303114" cy="2669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058C87-B855-41F3-3FD2-9CF26D190CFB}"/>
              </a:ext>
            </a:extLst>
          </p:cNvPr>
          <p:cNvSpPr txBox="1"/>
          <p:nvPr/>
        </p:nvSpPr>
        <p:spPr>
          <a:xfrm>
            <a:off x="3196412" y="3788534"/>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29" name="TextBox 28">
            <a:extLst>
              <a:ext uri="{FF2B5EF4-FFF2-40B4-BE49-F238E27FC236}">
                <a16:creationId xmlns:a16="http://schemas.microsoft.com/office/drawing/2014/main" id="{EFA895CE-E4BE-03EA-F77D-F0816E1508F1}"/>
              </a:ext>
            </a:extLst>
          </p:cNvPr>
          <p:cNvSpPr txBox="1"/>
          <p:nvPr/>
        </p:nvSpPr>
        <p:spPr>
          <a:xfrm>
            <a:off x="2603983" y="4165241"/>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0" name="TextBox 29">
            <a:extLst>
              <a:ext uri="{FF2B5EF4-FFF2-40B4-BE49-F238E27FC236}">
                <a16:creationId xmlns:a16="http://schemas.microsoft.com/office/drawing/2014/main" id="{B17DDACE-6F63-F3CE-6DB7-001276E28797}"/>
              </a:ext>
            </a:extLst>
          </p:cNvPr>
          <p:cNvSpPr txBox="1"/>
          <p:nvPr/>
        </p:nvSpPr>
        <p:spPr>
          <a:xfrm>
            <a:off x="1547916" y="4152362"/>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1" name="TextBox 30">
            <a:extLst>
              <a:ext uri="{FF2B5EF4-FFF2-40B4-BE49-F238E27FC236}">
                <a16:creationId xmlns:a16="http://schemas.microsoft.com/office/drawing/2014/main" id="{009CE529-161A-D7ED-311A-7B4EEF597BDA}"/>
              </a:ext>
            </a:extLst>
          </p:cNvPr>
          <p:cNvSpPr txBox="1"/>
          <p:nvPr/>
        </p:nvSpPr>
        <p:spPr>
          <a:xfrm>
            <a:off x="2539589" y="1589467"/>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2" name="TextBox 31">
            <a:extLst>
              <a:ext uri="{FF2B5EF4-FFF2-40B4-BE49-F238E27FC236}">
                <a16:creationId xmlns:a16="http://schemas.microsoft.com/office/drawing/2014/main" id="{C4AC2663-F4A0-08D6-7AA4-B4489F2E827F}"/>
              </a:ext>
            </a:extLst>
          </p:cNvPr>
          <p:cNvSpPr txBox="1"/>
          <p:nvPr/>
        </p:nvSpPr>
        <p:spPr>
          <a:xfrm>
            <a:off x="1483521" y="1589466"/>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3" name="TextBox 32">
            <a:extLst>
              <a:ext uri="{FF2B5EF4-FFF2-40B4-BE49-F238E27FC236}">
                <a16:creationId xmlns:a16="http://schemas.microsoft.com/office/drawing/2014/main" id="{4A71E8FC-21A3-7D70-79C3-41F0F18A1F8F}"/>
              </a:ext>
            </a:extLst>
          </p:cNvPr>
          <p:cNvSpPr txBox="1"/>
          <p:nvPr/>
        </p:nvSpPr>
        <p:spPr>
          <a:xfrm>
            <a:off x="1019882" y="2001590"/>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4" name="TextBox 33">
            <a:extLst>
              <a:ext uri="{FF2B5EF4-FFF2-40B4-BE49-F238E27FC236}">
                <a16:creationId xmlns:a16="http://schemas.microsoft.com/office/drawing/2014/main" id="{F37F1656-B3F7-BB7F-A028-286839C29AF2}"/>
              </a:ext>
            </a:extLst>
          </p:cNvPr>
          <p:cNvSpPr txBox="1"/>
          <p:nvPr/>
        </p:nvSpPr>
        <p:spPr>
          <a:xfrm>
            <a:off x="878214" y="2490987"/>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5" name="TextBox 34">
            <a:extLst>
              <a:ext uri="{FF2B5EF4-FFF2-40B4-BE49-F238E27FC236}">
                <a16:creationId xmlns:a16="http://schemas.microsoft.com/office/drawing/2014/main" id="{ED06B226-8674-7570-B2D0-B16F01296EEF}"/>
              </a:ext>
            </a:extLst>
          </p:cNvPr>
          <p:cNvSpPr txBox="1"/>
          <p:nvPr/>
        </p:nvSpPr>
        <p:spPr>
          <a:xfrm>
            <a:off x="865336" y="3225083"/>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sp>
        <p:nvSpPr>
          <p:cNvPr id="36" name="TextBox 35">
            <a:extLst>
              <a:ext uri="{FF2B5EF4-FFF2-40B4-BE49-F238E27FC236}">
                <a16:creationId xmlns:a16="http://schemas.microsoft.com/office/drawing/2014/main" id="{E5F3D81F-A0CD-6490-909C-A0E518E9909F}"/>
              </a:ext>
            </a:extLst>
          </p:cNvPr>
          <p:cNvSpPr txBox="1"/>
          <p:nvPr/>
        </p:nvSpPr>
        <p:spPr>
          <a:xfrm>
            <a:off x="916851" y="3637207"/>
            <a:ext cx="394660" cy="461665"/>
          </a:xfrm>
          <a:prstGeom prst="rect">
            <a:avLst/>
          </a:prstGeom>
          <a:noFill/>
        </p:spPr>
        <p:txBody>
          <a:bodyPr wrap="none" rtlCol="0">
            <a:spAutoFit/>
          </a:bodyPr>
          <a:lstStyle/>
          <a:p>
            <a:r>
              <a:rPr lang="en-GB" sz="2400" dirty="0">
                <a:latin typeface="Century Gothic" panose="020B0502020202020204" pitchFamily="34" charset="0"/>
              </a:rPr>
              <a:t>H</a:t>
            </a:r>
            <a:endParaRPr lang="en-GB" sz="2400" dirty="0">
              <a:latin typeface="PT Sans" panose="020B0503020203020204" pitchFamily="34" charset="77"/>
            </a:endParaRPr>
          </a:p>
        </p:txBody>
      </p:sp>
      <p:cxnSp>
        <p:nvCxnSpPr>
          <p:cNvPr id="38" name="Straight Connector 37">
            <a:extLst>
              <a:ext uri="{FF2B5EF4-FFF2-40B4-BE49-F238E27FC236}">
                <a16:creationId xmlns:a16="http://schemas.microsoft.com/office/drawing/2014/main" id="{FB0F359D-0D68-0F8C-AA2A-416AEB72884D}"/>
              </a:ext>
            </a:extLst>
          </p:cNvPr>
          <p:cNvCxnSpPr>
            <a:cxnSpLocks/>
          </p:cNvCxnSpPr>
          <p:nvPr/>
        </p:nvCxnSpPr>
        <p:spPr>
          <a:xfrm flipH="1">
            <a:off x="2936829" y="2797873"/>
            <a:ext cx="2353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49D6E44-043F-8AEC-7A00-A6CA878A09FF}"/>
              </a:ext>
            </a:extLst>
          </p:cNvPr>
          <p:cNvCxnSpPr>
            <a:cxnSpLocks/>
          </p:cNvCxnSpPr>
          <p:nvPr/>
        </p:nvCxnSpPr>
        <p:spPr>
          <a:xfrm flipH="1">
            <a:off x="2947561" y="3506962"/>
            <a:ext cx="2353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F44DD31-37D2-D937-F944-59DE12C5307F}"/>
              </a:ext>
            </a:extLst>
          </p:cNvPr>
          <p:cNvSpPr txBox="1"/>
          <p:nvPr/>
        </p:nvSpPr>
        <p:spPr>
          <a:xfrm>
            <a:off x="3156594" y="2551947"/>
            <a:ext cx="524503" cy="461665"/>
          </a:xfrm>
          <a:prstGeom prst="rect">
            <a:avLst/>
          </a:prstGeom>
          <a:noFill/>
        </p:spPr>
        <p:txBody>
          <a:bodyPr wrap="none" rtlCol="0">
            <a:spAutoFit/>
          </a:bodyPr>
          <a:lstStyle/>
          <a:p>
            <a:r>
              <a:rPr lang="en-GB" sz="2400" dirty="0">
                <a:latin typeface="Century Gothic" panose="020B0502020202020204" pitchFamily="34" charset="0"/>
              </a:rPr>
              <a:t>C</a:t>
            </a:r>
            <a:r>
              <a:rPr lang="en-GB" sz="2400" dirty="0">
                <a:latin typeface="PT Sans" panose="020B0503020203020204" pitchFamily="34" charset="77"/>
              </a:rPr>
              <a:t>l</a:t>
            </a:r>
          </a:p>
        </p:txBody>
      </p:sp>
      <p:sp>
        <p:nvSpPr>
          <p:cNvPr id="41" name="TextBox 40">
            <a:extLst>
              <a:ext uri="{FF2B5EF4-FFF2-40B4-BE49-F238E27FC236}">
                <a16:creationId xmlns:a16="http://schemas.microsoft.com/office/drawing/2014/main" id="{F15165A7-613E-D95C-FF06-B63832501DD4}"/>
              </a:ext>
            </a:extLst>
          </p:cNvPr>
          <p:cNvSpPr txBox="1"/>
          <p:nvPr/>
        </p:nvSpPr>
        <p:spPr>
          <a:xfrm>
            <a:off x="3143716" y="3263183"/>
            <a:ext cx="524503" cy="461665"/>
          </a:xfrm>
          <a:prstGeom prst="rect">
            <a:avLst/>
          </a:prstGeom>
          <a:noFill/>
        </p:spPr>
        <p:txBody>
          <a:bodyPr wrap="none" rtlCol="0">
            <a:spAutoFit/>
          </a:bodyPr>
          <a:lstStyle/>
          <a:p>
            <a:r>
              <a:rPr lang="en-GB" sz="2400" dirty="0">
                <a:latin typeface="Century Gothic" panose="020B0502020202020204" pitchFamily="34" charset="0"/>
              </a:rPr>
              <a:t>C</a:t>
            </a:r>
            <a:r>
              <a:rPr lang="en-GB" sz="2400" dirty="0">
                <a:latin typeface="PT Sans" panose="020B0503020203020204" pitchFamily="34" charset="77"/>
              </a:rPr>
              <a:t>l</a:t>
            </a:r>
          </a:p>
        </p:txBody>
      </p:sp>
      <p:sp>
        <p:nvSpPr>
          <p:cNvPr id="42" name="TextBox 41">
            <a:extLst>
              <a:ext uri="{FF2B5EF4-FFF2-40B4-BE49-F238E27FC236}">
                <a16:creationId xmlns:a16="http://schemas.microsoft.com/office/drawing/2014/main" id="{C780C1A1-29E5-8F3A-B259-5C4DFC4AC4E8}"/>
              </a:ext>
            </a:extLst>
          </p:cNvPr>
          <p:cNvSpPr txBox="1"/>
          <p:nvPr/>
        </p:nvSpPr>
        <p:spPr>
          <a:xfrm>
            <a:off x="432787" y="15152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11b.</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96137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0" grpId="0"/>
      <p:bldP spid="11" grpId="0"/>
      <p:bldP spid="12" grpId="0"/>
      <p:bldP spid="28" grpId="0"/>
      <p:bldP spid="29" grpId="0"/>
      <p:bldP spid="30" grpId="0"/>
      <p:bldP spid="31" grpId="0"/>
      <p:bldP spid="32" grpId="0"/>
      <p:bldP spid="33" grpId="0"/>
      <p:bldP spid="34" grpId="0"/>
      <p:bldP spid="35" grpId="0"/>
      <p:bldP spid="36" grpId="0"/>
      <p:bldP spid="40" grpId="0"/>
      <p:bldP spid="41" grpId="0"/>
      <p:bldP spid="4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48962-49D7-3DD3-745C-1C21D1EF547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F2E5E23-8D59-2772-4CC0-52B9D85790DC}"/>
              </a:ext>
            </a:extLst>
          </p:cNvPr>
          <p:cNvSpPr txBox="1"/>
          <p:nvPr/>
        </p:nvSpPr>
        <p:spPr>
          <a:xfrm>
            <a:off x="466688" y="749952"/>
            <a:ext cx="98660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12a. A group of compounds with the same functional group.</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0E4AAC53-0524-D291-63DF-B1516A7585E5}"/>
              </a:ext>
            </a:extLst>
          </p:cNvPr>
          <p:cNvSpPr txBox="1"/>
          <p:nvPr/>
        </p:nvSpPr>
        <p:spPr>
          <a:xfrm>
            <a:off x="459068" y="1153812"/>
            <a:ext cx="98660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12b. A molecule that contains carbon and hydrogen atoms only.</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03224790-E618-832B-5429-89976A202DC2}"/>
              </a:ext>
            </a:extLst>
          </p:cNvPr>
          <p:cNvSpPr txBox="1"/>
          <p:nvPr/>
        </p:nvSpPr>
        <p:spPr>
          <a:xfrm>
            <a:off x="474308" y="1626252"/>
            <a:ext cx="10932832"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12c. The boiling points vary with molecule size so distillation could be used to separate the alkenes as they would evaporate then condense at different temperatures. </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B29F795A-F22C-C803-6BB5-113550E40A54}"/>
              </a:ext>
            </a:extLst>
          </p:cNvPr>
          <p:cNvSpPr txBox="1"/>
          <p:nvPr/>
        </p:nvSpPr>
        <p:spPr>
          <a:xfrm>
            <a:off x="451448" y="2814972"/>
            <a:ext cx="986603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12d. Covalent bonding</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2BF654B3-C454-ED40-9C37-8EBBDB71F26B}"/>
              </a:ext>
            </a:extLst>
          </p:cNvPr>
          <p:cNvSpPr txBox="1"/>
          <p:nvPr/>
        </p:nvSpPr>
        <p:spPr>
          <a:xfrm>
            <a:off x="428588" y="3249312"/>
            <a:ext cx="1084139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12e. They are covalent molecules so there are weak intermolecular forces between them which require little energy to overcome.</a:t>
            </a:r>
            <a:endParaRPr lang="en-US" sz="24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87A361C4-A909-8E0B-CF54-B0266AB84038}"/>
              </a:ext>
            </a:extLst>
          </p:cNvPr>
          <p:cNvSpPr txBox="1"/>
          <p:nvPr/>
        </p:nvSpPr>
        <p:spPr>
          <a:xfrm>
            <a:off x="428588" y="4003692"/>
            <a:ext cx="1084139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12f. The hexene molecules overcome the forces holding them together and spread apart, moving at random speeds in random directions. </a:t>
            </a:r>
            <a:endParaRPr lang="en-US" sz="24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17E8C1BF-AF93-C1EA-C406-C67FB3D54A13}"/>
              </a:ext>
            </a:extLst>
          </p:cNvPr>
          <p:cNvSpPr txBox="1"/>
          <p:nvPr/>
        </p:nvSpPr>
        <p:spPr>
          <a:xfrm>
            <a:off x="405728" y="4803792"/>
            <a:ext cx="2131732" cy="4768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12g. Liquid</a:t>
            </a:r>
            <a:endParaRPr lang="en-US" sz="2400" b="1" baseline="-25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2D0AF8-9ED5-8A5F-2F32-F59D13F80BCA}"/>
                  </a:ext>
                </a:extLst>
              </p:cNvPr>
              <p:cNvSpPr txBox="1"/>
              <p:nvPr/>
            </p:nvSpPr>
            <p:spPr>
              <a:xfrm>
                <a:off x="398108" y="5276232"/>
                <a:ext cx="3213772" cy="119180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12h. </a:t>
                </a:r>
                <a14:m>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rPr>
                      <m:t>𝐄</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𝐦𝐜</m:t>
                    </m:r>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ea typeface="Cambria Math" panose="02040503050406030204" pitchFamily="18" charset="0"/>
                      </a:rPr>
                      <m:t>𝛉</m:t>
                    </m:r>
                  </m:oMath>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ea typeface="Cambria Math" panose="02040503050406030204" pitchFamily="18" charset="0"/>
                        </a:rPr>
                        <m:t>∆</m:t>
                      </m:r>
                      <m:r>
                        <a:rPr lang="en-GB" sz="2400" b="1" i="0">
                          <a:solidFill>
                            <a:schemeClr val="accent1"/>
                          </a:solidFill>
                          <a:latin typeface="Cambria Math" panose="02040503050406030204" pitchFamily="18" charset="0"/>
                        </a:rPr>
                        <m:t>𝐄</m:t>
                      </m:r>
                      <m:r>
                        <a:rPr lang="en-GB" sz="2400" b="1" i="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 </m:t>
                      </m:r>
                      <m:r>
                        <a:rPr lang="en-GB" sz="2400" b="1" i="0" smtClean="0">
                          <a:solidFill>
                            <a:schemeClr val="accent1"/>
                          </a:solidFill>
                          <a:latin typeface="Cambria Math" panose="02040503050406030204" pitchFamily="18" charset="0"/>
                          <a:ea typeface="Cambria Math" panose="02040503050406030204" pitchFamily="18" charset="0"/>
                        </a:rPr>
                        <m:t>𝟏𝟖𝟑</m:t>
                      </m:r>
                      <m:r>
                        <a:rPr lang="en-GB" sz="2400" b="1" i="0" smtClean="0">
                          <a:solidFill>
                            <a:schemeClr val="accent1"/>
                          </a:solidFill>
                          <a:latin typeface="Cambria Math" panose="02040503050406030204" pitchFamily="18" charset="0"/>
                          <a:ea typeface="Cambria Math" panose="02040503050406030204" pitchFamily="18" charset="0"/>
                        </a:rPr>
                        <m:t> × </m:t>
                      </m:r>
                      <m:r>
                        <a:rPr lang="en-GB" sz="2400" b="1" i="0" smtClean="0">
                          <a:solidFill>
                            <a:schemeClr val="accent1"/>
                          </a:solidFill>
                          <a:latin typeface="Cambria Math" panose="02040503050406030204" pitchFamily="18" charset="0"/>
                          <a:ea typeface="Cambria Math" panose="02040503050406030204" pitchFamily="18" charset="0"/>
                        </a:rPr>
                        <m:t>𝟒𝟑</m:t>
                      </m:r>
                    </m:oMath>
                  </m:oMathPara>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ea typeface="Cambria Math" panose="02040503050406030204" pitchFamily="18" charset="0"/>
                        </a:rPr>
                        <m:t>∆</m:t>
                      </m:r>
                      <m:r>
                        <a:rPr lang="en-GB" sz="2400" b="1" i="0">
                          <a:solidFill>
                            <a:schemeClr val="accent1"/>
                          </a:solidFill>
                          <a:latin typeface="Cambria Math" panose="02040503050406030204" pitchFamily="18" charset="0"/>
                        </a:rPr>
                        <m:t>𝐄</m:t>
                      </m:r>
                      <m:r>
                        <a:rPr lang="en-GB" sz="2400" b="1" i="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𝟕𝟖𝟔</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𝟗</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𝐉</m:t>
                      </m:r>
                    </m:oMath>
                  </m:oMathPara>
                </a14:m>
                <a:endParaRPr lang="en-US" sz="2400" b="1" baseline="-25000"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2A2D0AF8-9ED5-8A5F-2F32-F59D13F80BCA}"/>
                  </a:ext>
                </a:extLst>
              </p:cNvPr>
              <p:cNvSpPr txBox="1">
                <a:spLocks noRot="1" noChangeAspect="1" noMove="1" noResize="1" noEditPoints="1" noAdjustHandles="1" noChangeArrowheads="1" noChangeShapeType="1" noTextEdit="1"/>
              </p:cNvSpPr>
              <p:nvPr/>
            </p:nvSpPr>
            <p:spPr>
              <a:xfrm>
                <a:off x="398108" y="5276232"/>
                <a:ext cx="3213772" cy="1191801"/>
              </a:xfrm>
              <a:prstGeom prst="rect">
                <a:avLst/>
              </a:prstGeom>
              <a:blipFill>
                <a:blip r:embed="rId2"/>
                <a:stretch>
                  <a:fillRect l="-2756" t="-5263" b="-7368"/>
                </a:stretch>
              </a:blipFill>
            </p:spPr>
            <p:txBody>
              <a:bodyPr/>
              <a:lstStyle/>
              <a:p>
                <a:r>
                  <a:rPr lang="en-GB">
                    <a:noFill/>
                  </a:rPr>
                  <a:t> </a:t>
                </a:r>
              </a:p>
            </p:txBody>
          </p:sp>
        </mc:Fallback>
      </mc:AlternateContent>
    </p:spTree>
    <p:extLst>
      <p:ext uri="{BB962C8B-B14F-4D97-AF65-F5344CB8AC3E}">
        <p14:creationId xmlns:p14="http://schemas.microsoft.com/office/powerpoint/2010/main" val="192407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general formula for the alkenes?</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C</a:t>
            </a:r>
            <a:r>
              <a:rPr lang="en-GB" sz="2400" baseline="-25000" dirty="0">
                <a:latin typeface="Century Gothic" panose="020B0502020202020204" pitchFamily="34" charset="0"/>
              </a:rPr>
              <a:t>n</a:t>
            </a:r>
            <a:r>
              <a:rPr lang="en-GB" sz="2400" dirty="0">
                <a:latin typeface="Century Gothic" panose="020B0502020202020204" pitchFamily="34" charset="0"/>
              </a:rPr>
              <a:t>H</a:t>
            </a:r>
            <a:r>
              <a:rPr lang="en-GB" sz="2400" baseline="-25000" dirty="0">
                <a:latin typeface="Century Gothic" panose="020B0502020202020204" pitchFamily="34" charset="0"/>
              </a:rPr>
              <a:t>2n</a:t>
            </a:r>
          </a:p>
          <a:p>
            <a:pPr marL="914400" lvl="1" indent="-457200">
              <a:buFont typeface="Wingdings" pitchFamily="2" charset="2"/>
              <a:buChar char="q"/>
            </a:pPr>
            <a:r>
              <a:rPr lang="en-GB" sz="2400" dirty="0">
                <a:latin typeface="Century Gothic" panose="020B0502020202020204" pitchFamily="34" charset="0"/>
              </a:rPr>
              <a:t>B. C</a:t>
            </a:r>
            <a:r>
              <a:rPr lang="en-GB" sz="2400" baseline="-25000" dirty="0">
                <a:latin typeface="Century Gothic" panose="020B0502020202020204" pitchFamily="34" charset="0"/>
              </a:rPr>
              <a:t>n</a:t>
            </a:r>
            <a:r>
              <a:rPr lang="en-GB" sz="2400" dirty="0">
                <a:latin typeface="Century Gothic" panose="020B0502020202020204" pitchFamily="34" charset="0"/>
              </a:rPr>
              <a:t>H</a:t>
            </a:r>
            <a:r>
              <a:rPr lang="en-GB" sz="2400" baseline="-25000" dirty="0">
                <a:latin typeface="Century Gothic" panose="020B0502020202020204" pitchFamily="34" charset="0"/>
              </a:rPr>
              <a:t>2n+2</a:t>
            </a:r>
          </a:p>
          <a:p>
            <a:pPr marL="914400" lvl="1" indent="-457200">
              <a:buFont typeface="Wingdings" pitchFamily="2" charset="2"/>
              <a:buChar char="q"/>
            </a:pPr>
            <a:r>
              <a:rPr lang="en-GB" sz="2400" dirty="0">
                <a:latin typeface="Century Gothic" panose="020B0502020202020204" pitchFamily="34" charset="0"/>
              </a:rPr>
              <a:t>C. C</a:t>
            </a:r>
            <a:r>
              <a:rPr lang="en-GB" sz="2400" baseline="-25000" dirty="0">
                <a:latin typeface="Century Gothic" panose="020B0502020202020204" pitchFamily="34" charset="0"/>
              </a:rPr>
              <a:t>n</a:t>
            </a:r>
            <a:r>
              <a:rPr lang="en-GB" sz="2400" dirty="0">
                <a:latin typeface="Century Gothic" panose="020B0502020202020204" pitchFamily="34" charset="0"/>
              </a:rPr>
              <a:t>H</a:t>
            </a:r>
            <a:r>
              <a:rPr lang="en-GB" sz="2400" baseline="-25000" dirty="0">
                <a:latin typeface="Century Gothic" panose="020B0502020202020204" pitchFamily="34" charset="0"/>
              </a:rPr>
              <a:t>n</a:t>
            </a:r>
          </a:p>
        </p:txBody>
      </p:sp>
      <p:sp>
        <p:nvSpPr>
          <p:cNvPr id="4" name="TextBox 3">
            <a:extLst>
              <a:ext uri="{FF2B5EF4-FFF2-40B4-BE49-F238E27FC236}">
                <a16:creationId xmlns:a16="http://schemas.microsoft.com/office/drawing/2014/main" id="{49D9FD6F-2370-714D-B4BC-9DA02B16D063}"/>
              </a:ext>
            </a:extLst>
          </p:cNvPr>
          <p:cNvSpPr txBox="1"/>
          <p:nvPr/>
        </p:nvSpPr>
        <p:spPr>
          <a:xfrm>
            <a:off x="484591" y="2550685"/>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explains why alkenes are reactive?</a:t>
            </a:r>
          </a:p>
          <a:p>
            <a:pPr marL="914400" lvl="1" indent="-457200">
              <a:buFont typeface="Wingdings" pitchFamily="2" charset="2"/>
              <a:buChar char="q"/>
            </a:pPr>
            <a:r>
              <a:rPr lang="en-GB" sz="2400" dirty="0">
                <a:latin typeface="Century Gothic" panose="020B0502020202020204" pitchFamily="34" charset="0"/>
              </a:rPr>
              <a:t>A. They are saturated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They are unsaturated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They are small molecules</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64687" y="4559163"/>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product would be formed when propene reacts with hydrogen?</a:t>
            </a:r>
          </a:p>
          <a:p>
            <a:pPr marL="914400" lvl="1" indent="-457200">
              <a:buFont typeface="Wingdings" pitchFamily="2" charset="2"/>
              <a:buChar char="q"/>
            </a:pPr>
            <a:r>
              <a:rPr lang="en-GB" sz="2400" dirty="0">
                <a:latin typeface="Century Gothic" panose="020B0502020202020204" pitchFamily="34" charset="0"/>
              </a:rPr>
              <a:t>A. Butene</a:t>
            </a:r>
          </a:p>
          <a:p>
            <a:pPr marL="914400" lvl="1" indent="-457200">
              <a:buFont typeface="Wingdings" pitchFamily="2" charset="2"/>
              <a:buChar char="q"/>
            </a:pPr>
            <a:r>
              <a:rPr lang="en-GB" sz="2400" dirty="0">
                <a:latin typeface="Century Gothic" panose="020B0502020202020204" pitchFamily="34" charset="0"/>
              </a:rPr>
              <a:t>B. Propane</a:t>
            </a:r>
          </a:p>
          <a:p>
            <a:pPr marL="914400" lvl="1" indent="-457200">
              <a:buFont typeface="Wingdings" pitchFamily="2" charset="2"/>
              <a:buChar char="q"/>
            </a:pPr>
            <a:r>
              <a:rPr lang="en-GB" sz="2400" dirty="0">
                <a:latin typeface="Century Gothic" panose="020B0502020202020204" pitchFamily="34" charset="0"/>
              </a:rPr>
              <a:t>C. Hydropropene</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966785"/>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818"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511225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3672690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Alkenes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two products of cracking.</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difference between ethane and ethene.</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to test for an alkene.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general formula for the alkanes.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how many pairs of electrons are shared in a double covalent bond.</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9755258"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Draw the structural formula for ethane.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structural formula for ethene.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type of compound that alkanes and alkenes are.</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756349"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Alkenes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The alkenes are a homologous series of hydrocarbon compounds. Their functional group is a double bond between carbon atoms, which gives them their reactivity. Because of this double bond, alkenes are described as unsaturated. This also means that they are very useful in many chemical reactions in the petrochemical industry, used to make many different polymers and plastics. The smallest of the alkenes is ethene, as there is no such thing as methene, because there could not be a carbon=carbon double bond when there is only one carbon atom present. Alkenes can be very large and branched molecules, and the properties of each molecule determine what the molecule may be useful for. </a:t>
            </a: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Identify the functional group of the alkenes.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the alkenes are described as unsaturated.</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Identify the smallest alkene.</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there is no such thing as methene.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what alkenes are used for.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Taking it Further: Alkenes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b="1"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general formula of the alkenes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chemical formulae to determine numbers of atoms in molecules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chemical reactions of the alkenes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247402"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functional group</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alkene</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2604052"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double bond</a:t>
            </a:r>
          </a:p>
        </p:txBody>
      </p:sp>
      <p:sp>
        <p:nvSpPr>
          <p:cNvPr id="7" name="Rectangle 6">
            <a:extLst>
              <a:ext uri="{FF2B5EF4-FFF2-40B4-BE49-F238E27FC236}">
                <a16:creationId xmlns:a16="http://schemas.microsoft.com/office/drawing/2014/main" id="{721D3180-3077-A645-EE0D-E910FF436CA9}"/>
              </a:ext>
            </a:extLst>
          </p:cNvPr>
          <p:cNvSpPr/>
          <p:nvPr/>
        </p:nvSpPr>
        <p:spPr>
          <a:xfrm>
            <a:off x="6500192"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unsaturated</a:t>
            </a:r>
          </a:p>
        </p:txBody>
      </p:sp>
      <p:sp>
        <p:nvSpPr>
          <p:cNvPr id="12" name="Rectangle 11">
            <a:extLst>
              <a:ext uri="{FF2B5EF4-FFF2-40B4-BE49-F238E27FC236}">
                <a16:creationId xmlns:a16="http://schemas.microsoft.com/office/drawing/2014/main" id="{E977144D-1BC5-68A1-AD8D-AFD769D90983}"/>
              </a:ext>
            </a:extLst>
          </p:cNvPr>
          <p:cNvSpPr/>
          <p:nvPr/>
        </p:nvSpPr>
        <p:spPr>
          <a:xfrm>
            <a:off x="5287617" y="5755777"/>
            <a:ext cx="4552122"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homologous series</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BAC34C9C-B083-17AF-99A6-6EA4DB38AF74}"/>
              </a:ext>
            </a:extLst>
          </p:cNvPr>
          <p:cNvPicPr>
            <a:picLocks noChangeAspect="1"/>
          </p:cNvPicPr>
          <p:nvPr/>
        </p:nvPicPr>
        <p:blipFill>
          <a:blip r:embed="rId3"/>
          <a:stretch>
            <a:fillRect/>
          </a:stretch>
        </p:blipFill>
        <p:spPr>
          <a:xfrm>
            <a:off x="6897756" y="4229618"/>
            <a:ext cx="4475922" cy="252319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0E4A-0C56-9639-7DE2-0E524DC14387}"/>
              </a:ext>
            </a:extLst>
          </p:cNvPr>
          <p:cNvSpPr>
            <a:spLocks noGrp="1"/>
          </p:cNvSpPr>
          <p:nvPr>
            <p:ph type="title"/>
          </p:nvPr>
        </p:nvSpPr>
        <p:spPr/>
        <p:txBody>
          <a:bodyPr/>
          <a:lstStyle/>
          <a:p>
            <a:r>
              <a:rPr lang="en-GB" dirty="0">
                <a:latin typeface="Century Gothic" panose="020B0502020202020204" pitchFamily="34" charset="0"/>
              </a:rPr>
              <a:t>Alkenes</a:t>
            </a:r>
          </a:p>
        </p:txBody>
      </p:sp>
      <p:sp>
        <p:nvSpPr>
          <p:cNvPr id="3" name="TextBox 2">
            <a:extLst>
              <a:ext uri="{FF2B5EF4-FFF2-40B4-BE49-F238E27FC236}">
                <a16:creationId xmlns:a16="http://schemas.microsoft.com/office/drawing/2014/main" id="{5D3FCD81-F4CD-7358-35F2-0FC0B2C4B590}"/>
              </a:ext>
            </a:extLst>
          </p:cNvPr>
          <p:cNvSpPr txBox="1"/>
          <p:nvPr/>
        </p:nvSpPr>
        <p:spPr>
          <a:xfrm>
            <a:off x="445943" y="953945"/>
            <a:ext cx="10879434" cy="830997"/>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alkenes</a:t>
            </a:r>
            <a:r>
              <a:rPr lang="en-GB" sz="2400" dirty="0">
                <a:latin typeface="Century Gothic" panose="020B0502020202020204" pitchFamily="34" charset="0"/>
              </a:rPr>
              <a:t> are a homologous series that contain a </a:t>
            </a:r>
            <a:r>
              <a:rPr lang="en-GB" sz="2400" b="1" dirty="0">
                <a:latin typeface="Century Gothic" panose="020B0502020202020204" pitchFamily="34" charset="0"/>
              </a:rPr>
              <a:t>Carbon=Carbon double bond.</a:t>
            </a:r>
          </a:p>
        </p:txBody>
      </p:sp>
      <p:sp>
        <p:nvSpPr>
          <p:cNvPr id="11" name="TextBox 10">
            <a:extLst>
              <a:ext uri="{FF2B5EF4-FFF2-40B4-BE49-F238E27FC236}">
                <a16:creationId xmlns:a16="http://schemas.microsoft.com/office/drawing/2014/main" id="{D7866F4C-4F3C-A90A-87F5-EFA63DCE3158}"/>
              </a:ext>
            </a:extLst>
          </p:cNvPr>
          <p:cNvSpPr txBox="1"/>
          <p:nvPr/>
        </p:nvSpPr>
        <p:spPr>
          <a:xfrm>
            <a:off x="505579" y="2087003"/>
            <a:ext cx="1555134" cy="461665"/>
          </a:xfrm>
          <a:prstGeom prst="rect">
            <a:avLst/>
          </a:prstGeom>
          <a:noFill/>
        </p:spPr>
        <p:txBody>
          <a:bodyPr wrap="square" rtlCol="0">
            <a:spAutoFit/>
          </a:bodyPr>
          <a:lstStyle/>
          <a:p>
            <a:r>
              <a:rPr lang="en-GB" sz="2400" b="1" dirty="0">
                <a:latin typeface="Century Gothic" panose="020B0502020202020204" pitchFamily="34" charset="0"/>
              </a:rPr>
              <a:t>Eth</a:t>
            </a:r>
            <a:r>
              <a:rPr lang="en-GB" sz="2400" b="1" u="sng" dirty="0">
                <a:latin typeface="Century Gothic" panose="020B0502020202020204" pitchFamily="34" charset="0"/>
              </a:rPr>
              <a:t>ene</a:t>
            </a:r>
            <a:endParaRPr lang="en-GB" sz="2400" u="sng" dirty="0">
              <a:latin typeface="Century Gothic" panose="020B0502020202020204" pitchFamily="34" charset="0"/>
            </a:endParaRPr>
          </a:p>
        </p:txBody>
      </p:sp>
      <p:sp>
        <p:nvSpPr>
          <p:cNvPr id="86" name="TextBox 85">
            <a:extLst>
              <a:ext uri="{FF2B5EF4-FFF2-40B4-BE49-F238E27FC236}">
                <a16:creationId xmlns:a16="http://schemas.microsoft.com/office/drawing/2014/main" id="{FA275B71-3FA2-6599-A530-FA97779D2046}"/>
              </a:ext>
            </a:extLst>
          </p:cNvPr>
          <p:cNvSpPr txBox="1"/>
          <p:nvPr/>
        </p:nvSpPr>
        <p:spPr>
          <a:xfrm>
            <a:off x="770623" y="2570709"/>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4</a:t>
            </a:r>
            <a:endParaRPr lang="en-GB" sz="2400" baseline="-25000"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6F7B4972-409B-DB47-E051-AD0F944D52D0}"/>
              </a:ext>
            </a:extLst>
          </p:cNvPr>
          <p:cNvCxnSpPr/>
          <p:nvPr/>
        </p:nvCxnSpPr>
        <p:spPr>
          <a:xfrm>
            <a:off x="1089803" y="37367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3C9377-EE13-D2CB-A7C7-849598DD3718}"/>
              </a:ext>
            </a:extLst>
          </p:cNvPr>
          <p:cNvCxnSpPr/>
          <p:nvPr/>
        </p:nvCxnSpPr>
        <p:spPr>
          <a:xfrm>
            <a:off x="1113469" y="437899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A61065-3EFA-05E0-51C6-211CE7613DCA}"/>
              </a:ext>
            </a:extLst>
          </p:cNvPr>
          <p:cNvSpPr txBox="1"/>
          <p:nvPr/>
        </p:nvSpPr>
        <p:spPr>
          <a:xfrm>
            <a:off x="906640" y="459670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7AF2DE04-A879-B8ED-28FE-3686D6659AE6}"/>
              </a:ext>
            </a:extLst>
          </p:cNvPr>
          <p:cNvSpPr txBox="1"/>
          <p:nvPr/>
        </p:nvSpPr>
        <p:spPr>
          <a:xfrm>
            <a:off x="886760" y="394356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5DEA54B3-7235-7E86-C60C-AB9796C03002}"/>
              </a:ext>
            </a:extLst>
          </p:cNvPr>
          <p:cNvSpPr txBox="1"/>
          <p:nvPr/>
        </p:nvSpPr>
        <p:spPr>
          <a:xfrm>
            <a:off x="937401" y="329041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8AC38126-B2E2-5DEA-C5B0-7656BE84E28D}"/>
              </a:ext>
            </a:extLst>
          </p:cNvPr>
          <p:cNvCxnSpPr>
            <a:cxnSpLocks/>
          </p:cNvCxnSpPr>
          <p:nvPr/>
        </p:nvCxnSpPr>
        <p:spPr>
          <a:xfrm flipH="1">
            <a:off x="1287637" y="415417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ED377E-32A3-2B0D-B644-079BFD1C39A7}"/>
              </a:ext>
            </a:extLst>
          </p:cNvPr>
          <p:cNvCxnSpPr/>
          <p:nvPr/>
        </p:nvCxnSpPr>
        <p:spPr>
          <a:xfrm>
            <a:off x="1759038" y="37301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2D5443-8B3E-81D3-648C-52FB852FDC98}"/>
              </a:ext>
            </a:extLst>
          </p:cNvPr>
          <p:cNvCxnSpPr/>
          <p:nvPr/>
        </p:nvCxnSpPr>
        <p:spPr>
          <a:xfrm>
            <a:off x="1782704" y="437236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363AF0-A5DF-A0E7-54BA-6CE202091625}"/>
              </a:ext>
            </a:extLst>
          </p:cNvPr>
          <p:cNvSpPr txBox="1"/>
          <p:nvPr/>
        </p:nvSpPr>
        <p:spPr>
          <a:xfrm>
            <a:off x="1575875" y="459007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8BB674CC-23C7-1E2E-A270-2DF236D2AE96}"/>
              </a:ext>
            </a:extLst>
          </p:cNvPr>
          <p:cNvSpPr txBox="1"/>
          <p:nvPr/>
        </p:nvSpPr>
        <p:spPr>
          <a:xfrm>
            <a:off x="1536116" y="393693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238926-402E-7368-4F58-53F7204CCB4E}"/>
              </a:ext>
            </a:extLst>
          </p:cNvPr>
          <p:cNvSpPr txBox="1"/>
          <p:nvPr/>
        </p:nvSpPr>
        <p:spPr>
          <a:xfrm>
            <a:off x="1606636" y="328379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8" name="Straight Connector 97">
            <a:extLst>
              <a:ext uri="{FF2B5EF4-FFF2-40B4-BE49-F238E27FC236}">
                <a16:creationId xmlns:a16="http://schemas.microsoft.com/office/drawing/2014/main" id="{D30D303F-96A0-C65F-287B-E85D06FA8094}"/>
              </a:ext>
            </a:extLst>
          </p:cNvPr>
          <p:cNvCxnSpPr>
            <a:cxnSpLocks/>
          </p:cNvCxnSpPr>
          <p:nvPr/>
        </p:nvCxnSpPr>
        <p:spPr>
          <a:xfrm flipH="1">
            <a:off x="1281014" y="422706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AFDBE8B-94A0-4540-5BE9-23BCBEEF40AD}"/>
              </a:ext>
            </a:extLst>
          </p:cNvPr>
          <p:cNvSpPr txBox="1"/>
          <p:nvPr/>
        </p:nvSpPr>
        <p:spPr>
          <a:xfrm>
            <a:off x="2407266" y="2060499"/>
            <a:ext cx="1555134" cy="461665"/>
          </a:xfrm>
          <a:prstGeom prst="rect">
            <a:avLst/>
          </a:prstGeom>
          <a:noFill/>
        </p:spPr>
        <p:txBody>
          <a:bodyPr wrap="square" rtlCol="0">
            <a:spAutoFit/>
          </a:bodyPr>
          <a:lstStyle/>
          <a:p>
            <a:r>
              <a:rPr lang="en-GB" sz="2400" b="1" dirty="0">
                <a:latin typeface="Century Gothic" panose="020B0502020202020204" pitchFamily="34" charset="0"/>
              </a:rPr>
              <a:t>Prop</a:t>
            </a:r>
            <a:r>
              <a:rPr lang="en-GB" sz="2400" b="1" u="sng" dirty="0">
                <a:latin typeface="Century Gothic" panose="020B0502020202020204" pitchFamily="34" charset="0"/>
              </a:rPr>
              <a:t>ene</a:t>
            </a:r>
            <a:endParaRPr lang="en-GB" sz="2400" u="sng" dirty="0">
              <a:latin typeface="Century Gothic" panose="020B0502020202020204" pitchFamily="34" charset="0"/>
            </a:endParaRPr>
          </a:p>
        </p:txBody>
      </p:sp>
      <p:sp>
        <p:nvSpPr>
          <p:cNvPr id="6" name="TextBox 5">
            <a:extLst>
              <a:ext uri="{FF2B5EF4-FFF2-40B4-BE49-F238E27FC236}">
                <a16:creationId xmlns:a16="http://schemas.microsoft.com/office/drawing/2014/main" id="{80A81FC4-B5C6-70A2-41BA-358DB8CBC911}"/>
              </a:ext>
            </a:extLst>
          </p:cNvPr>
          <p:cNvSpPr txBox="1"/>
          <p:nvPr/>
        </p:nvSpPr>
        <p:spPr>
          <a:xfrm>
            <a:off x="2672310" y="2544205"/>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6</a:t>
            </a:r>
            <a:endParaRPr lang="en-GB" sz="2400" baseline="-25000" dirty="0">
              <a:latin typeface="Century Gothic" panose="020B0502020202020204" pitchFamily="34" charset="0"/>
            </a:endParaRPr>
          </a:p>
        </p:txBody>
      </p:sp>
      <p:cxnSp>
        <p:nvCxnSpPr>
          <p:cNvPr id="31" name="Straight Connector 30">
            <a:extLst>
              <a:ext uri="{FF2B5EF4-FFF2-40B4-BE49-F238E27FC236}">
                <a16:creationId xmlns:a16="http://schemas.microsoft.com/office/drawing/2014/main" id="{03C71FA3-EA08-596F-5F10-5A36F9ACE885}"/>
              </a:ext>
            </a:extLst>
          </p:cNvPr>
          <p:cNvCxnSpPr/>
          <p:nvPr/>
        </p:nvCxnSpPr>
        <p:spPr>
          <a:xfrm>
            <a:off x="2991490" y="37102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FDB22D-2DD8-2AEC-229E-6D37316A6A2D}"/>
              </a:ext>
            </a:extLst>
          </p:cNvPr>
          <p:cNvCxnSpPr/>
          <p:nvPr/>
        </p:nvCxnSpPr>
        <p:spPr>
          <a:xfrm>
            <a:off x="3015156" y="43524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1C338E7-7440-9D9F-2ECF-E438A85EFF91}"/>
              </a:ext>
            </a:extLst>
          </p:cNvPr>
          <p:cNvSpPr txBox="1"/>
          <p:nvPr/>
        </p:nvSpPr>
        <p:spPr>
          <a:xfrm>
            <a:off x="2808327" y="45702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5" name="TextBox 84">
            <a:extLst>
              <a:ext uri="{FF2B5EF4-FFF2-40B4-BE49-F238E27FC236}">
                <a16:creationId xmlns:a16="http://schemas.microsoft.com/office/drawing/2014/main" id="{4B9EDD1D-4007-ABDB-B8F0-4529997661F5}"/>
              </a:ext>
            </a:extLst>
          </p:cNvPr>
          <p:cNvSpPr txBox="1"/>
          <p:nvPr/>
        </p:nvSpPr>
        <p:spPr>
          <a:xfrm>
            <a:off x="2788447" y="391705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9" name="TextBox 98">
            <a:extLst>
              <a:ext uri="{FF2B5EF4-FFF2-40B4-BE49-F238E27FC236}">
                <a16:creationId xmlns:a16="http://schemas.microsoft.com/office/drawing/2014/main" id="{53C5867B-D214-EEA7-070C-7F7B519EFCB7}"/>
              </a:ext>
            </a:extLst>
          </p:cNvPr>
          <p:cNvSpPr txBox="1"/>
          <p:nvPr/>
        </p:nvSpPr>
        <p:spPr>
          <a:xfrm>
            <a:off x="2839088" y="32639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0" name="Straight Connector 99">
            <a:extLst>
              <a:ext uri="{FF2B5EF4-FFF2-40B4-BE49-F238E27FC236}">
                <a16:creationId xmlns:a16="http://schemas.microsoft.com/office/drawing/2014/main" id="{D0CFB7DC-5180-8ABB-743A-CC3A7A3951C4}"/>
              </a:ext>
            </a:extLst>
          </p:cNvPr>
          <p:cNvCxnSpPr>
            <a:cxnSpLocks/>
          </p:cNvCxnSpPr>
          <p:nvPr/>
        </p:nvCxnSpPr>
        <p:spPr>
          <a:xfrm flipH="1">
            <a:off x="3189324" y="412767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057FABF-2F13-3B87-11DC-44229DEAA246}"/>
              </a:ext>
            </a:extLst>
          </p:cNvPr>
          <p:cNvCxnSpPr/>
          <p:nvPr/>
        </p:nvCxnSpPr>
        <p:spPr>
          <a:xfrm>
            <a:off x="3660725" y="37036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BEE5233-670A-4631-687D-FD1421A631A4}"/>
              </a:ext>
            </a:extLst>
          </p:cNvPr>
          <p:cNvSpPr txBox="1"/>
          <p:nvPr/>
        </p:nvSpPr>
        <p:spPr>
          <a:xfrm>
            <a:off x="3437803" y="39104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5" name="TextBox 104">
            <a:extLst>
              <a:ext uri="{FF2B5EF4-FFF2-40B4-BE49-F238E27FC236}">
                <a16:creationId xmlns:a16="http://schemas.microsoft.com/office/drawing/2014/main" id="{CCFFA183-9535-9007-DE61-BEEE16E156DE}"/>
              </a:ext>
            </a:extLst>
          </p:cNvPr>
          <p:cNvSpPr txBox="1"/>
          <p:nvPr/>
        </p:nvSpPr>
        <p:spPr>
          <a:xfrm>
            <a:off x="3508323" y="325728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6" name="Straight Connector 105">
            <a:extLst>
              <a:ext uri="{FF2B5EF4-FFF2-40B4-BE49-F238E27FC236}">
                <a16:creationId xmlns:a16="http://schemas.microsoft.com/office/drawing/2014/main" id="{D0B05661-6443-4F3D-A793-3D1F1C9365CE}"/>
              </a:ext>
            </a:extLst>
          </p:cNvPr>
          <p:cNvCxnSpPr>
            <a:cxnSpLocks/>
          </p:cNvCxnSpPr>
          <p:nvPr/>
        </p:nvCxnSpPr>
        <p:spPr>
          <a:xfrm flipH="1">
            <a:off x="3182701" y="42005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0931E3F-D91A-BF20-7BFA-D49843C761FA}"/>
              </a:ext>
            </a:extLst>
          </p:cNvPr>
          <p:cNvCxnSpPr/>
          <p:nvPr/>
        </p:nvCxnSpPr>
        <p:spPr>
          <a:xfrm>
            <a:off x="4290203" y="371685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FC55189-04EE-2F37-0281-CBD9708272B1}"/>
              </a:ext>
            </a:extLst>
          </p:cNvPr>
          <p:cNvCxnSpPr/>
          <p:nvPr/>
        </p:nvCxnSpPr>
        <p:spPr>
          <a:xfrm>
            <a:off x="4313869" y="435911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823FAB8-52F9-B8A7-DF91-C61D3155080E}"/>
              </a:ext>
            </a:extLst>
          </p:cNvPr>
          <p:cNvSpPr txBox="1"/>
          <p:nvPr/>
        </p:nvSpPr>
        <p:spPr>
          <a:xfrm>
            <a:off x="4107040" y="457682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0" name="TextBox 109">
            <a:extLst>
              <a:ext uri="{FF2B5EF4-FFF2-40B4-BE49-F238E27FC236}">
                <a16:creationId xmlns:a16="http://schemas.microsoft.com/office/drawing/2014/main" id="{236D5AA9-4E23-2BAA-C2E4-498D42736D80}"/>
              </a:ext>
            </a:extLst>
          </p:cNvPr>
          <p:cNvSpPr txBox="1"/>
          <p:nvPr/>
        </p:nvSpPr>
        <p:spPr>
          <a:xfrm>
            <a:off x="4067281" y="392368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1" name="TextBox 110">
            <a:extLst>
              <a:ext uri="{FF2B5EF4-FFF2-40B4-BE49-F238E27FC236}">
                <a16:creationId xmlns:a16="http://schemas.microsoft.com/office/drawing/2014/main" id="{45D5E89E-A590-F2CA-F562-66A4DDBBEDF3}"/>
              </a:ext>
            </a:extLst>
          </p:cNvPr>
          <p:cNvSpPr txBox="1"/>
          <p:nvPr/>
        </p:nvSpPr>
        <p:spPr>
          <a:xfrm>
            <a:off x="4137801" y="327054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2" name="Straight Connector 111">
            <a:extLst>
              <a:ext uri="{FF2B5EF4-FFF2-40B4-BE49-F238E27FC236}">
                <a16:creationId xmlns:a16="http://schemas.microsoft.com/office/drawing/2014/main" id="{9750F96F-B0BE-C4C5-82A3-51BCF417B58A}"/>
              </a:ext>
            </a:extLst>
          </p:cNvPr>
          <p:cNvCxnSpPr>
            <a:cxnSpLocks/>
          </p:cNvCxnSpPr>
          <p:nvPr/>
        </p:nvCxnSpPr>
        <p:spPr>
          <a:xfrm flipH="1">
            <a:off x="3812179" y="415417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30BDE6-CDDE-F0EF-B045-E9EA4FAD006E}"/>
              </a:ext>
            </a:extLst>
          </p:cNvPr>
          <p:cNvCxnSpPr>
            <a:cxnSpLocks/>
          </p:cNvCxnSpPr>
          <p:nvPr/>
        </p:nvCxnSpPr>
        <p:spPr>
          <a:xfrm flipH="1">
            <a:off x="4441660" y="416743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B2EA5E89-3B02-4F25-2CED-2D2DBDE9447F}"/>
              </a:ext>
            </a:extLst>
          </p:cNvPr>
          <p:cNvSpPr txBox="1"/>
          <p:nvPr/>
        </p:nvSpPr>
        <p:spPr>
          <a:xfrm>
            <a:off x="4687766" y="391989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7" name="TextBox 116">
            <a:extLst>
              <a:ext uri="{FF2B5EF4-FFF2-40B4-BE49-F238E27FC236}">
                <a16:creationId xmlns:a16="http://schemas.microsoft.com/office/drawing/2014/main" id="{B36BF7AC-E4FA-696E-8974-842304947576}"/>
              </a:ext>
            </a:extLst>
          </p:cNvPr>
          <p:cNvSpPr txBox="1"/>
          <p:nvPr/>
        </p:nvSpPr>
        <p:spPr>
          <a:xfrm>
            <a:off x="5620918" y="2093629"/>
            <a:ext cx="1555134" cy="461665"/>
          </a:xfrm>
          <a:prstGeom prst="rect">
            <a:avLst/>
          </a:prstGeom>
          <a:noFill/>
        </p:spPr>
        <p:txBody>
          <a:bodyPr wrap="square" rtlCol="0">
            <a:spAutoFit/>
          </a:bodyPr>
          <a:lstStyle/>
          <a:p>
            <a:r>
              <a:rPr lang="en-GB" sz="2400" b="1" dirty="0">
                <a:latin typeface="Century Gothic" panose="020B0502020202020204" pitchFamily="34" charset="0"/>
              </a:rPr>
              <a:t>But</a:t>
            </a:r>
            <a:r>
              <a:rPr lang="en-GB" sz="2400" b="1" u="sng" dirty="0">
                <a:latin typeface="Century Gothic" panose="020B0502020202020204" pitchFamily="34" charset="0"/>
              </a:rPr>
              <a:t>ene</a:t>
            </a:r>
            <a:endParaRPr lang="en-GB" sz="2400" u="sng" dirty="0">
              <a:latin typeface="Century Gothic" panose="020B0502020202020204" pitchFamily="34" charset="0"/>
            </a:endParaRPr>
          </a:p>
        </p:txBody>
      </p:sp>
      <p:sp>
        <p:nvSpPr>
          <p:cNvPr id="118" name="TextBox 117">
            <a:extLst>
              <a:ext uri="{FF2B5EF4-FFF2-40B4-BE49-F238E27FC236}">
                <a16:creationId xmlns:a16="http://schemas.microsoft.com/office/drawing/2014/main" id="{3FCF0660-7F1D-F796-D58E-3E823CD8F0B1}"/>
              </a:ext>
            </a:extLst>
          </p:cNvPr>
          <p:cNvSpPr txBox="1"/>
          <p:nvPr/>
        </p:nvSpPr>
        <p:spPr>
          <a:xfrm>
            <a:off x="5885962" y="2577335"/>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4</a:t>
            </a:r>
            <a:r>
              <a:rPr lang="en-GB" sz="2400" b="1" dirty="0">
                <a:latin typeface="Century Gothic" panose="020B0502020202020204" pitchFamily="34" charset="0"/>
              </a:rPr>
              <a:t>H</a:t>
            </a:r>
            <a:r>
              <a:rPr lang="en-GB" sz="2400" b="1" baseline="-25000" dirty="0">
                <a:latin typeface="Century Gothic" panose="020B0502020202020204" pitchFamily="34" charset="0"/>
              </a:rPr>
              <a:t>8</a:t>
            </a:r>
            <a:endParaRPr lang="en-GB" sz="2400" baseline="-25000" dirty="0">
              <a:latin typeface="Century Gothic" panose="020B0502020202020204" pitchFamily="34" charset="0"/>
            </a:endParaRPr>
          </a:p>
        </p:txBody>
      </p:sp>
      <p:cxnSp>
        <p:nvCxnSpPr>
          <p:cNvPr id="119" name="Straight Connector 118">
            <a:extLst>
              <a:ext uri="{FF2B5EF4-FFF2-40B4-BE49-F238E27FC236}">
                <a16:creationId xmlns:a16="http://schemas.microsoft.com/office/drawing/2014/main" id="{398E6A21-8CBA-0086-A32C-E146A3CDA5A1}"/>
              </a:ext>
            </a:extLst>
          </p:cNvPr>
          <p:cNvCxnSpPr/>
          <p:nvPr/>
        </p:nvCxnSpPr>
        <p:spPr>
          <a:xfrm>
            <a:off x="6026238" y="364396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F1529FD-0CFF-29B9-AECE-5C81D4E35E79}"/>
              </a:ext>
            </a:extLst>
          </p:cNvPr>
          <p:cNvCxnSpPr/>
          <p:nvPr/>
        </p:nvCxnSpPr>
        <p:spPr>
          <a:xfrm>
            <a:off x="6049904" y="42862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DC936B9-26F6-1F3E-E140-4A9B96F1E0C2}"/>
              </a:ext>
            </a:extLst>
          </p:cNvPr>
          <p:cNvSpPr txBox="1"/>
          <p:nvPr/>
        </p:nvSpPr>
        <p:spPr>
          <a:xfrm>
            <a:off x="5843075" y="450393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2" name="TextBox 121">
            <a:extLst>
              <a:ext uri="{FF2B5EF4-FFF2-40B4-BE49-F238E27FC236}">
                <a16:creationId xmlns:a16="http://schemas.microsoft.com/office/drawing/2014/main" id="{44AC8CE5-93AE-CB04-3850-8602B737C122}"/>
              </a:ext>
            </a:extLst>
          </p:cNvPr>
          <p:cNvSpPr txBox="1"/>
          <p:nvPr/>
        </p:nvSpPr>
        <p:spPr>
          <a:xfrm>
            <a:off x="5823195" y="385079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23" name="TextBox 122">
            <a:extLst>
              <a:ext uri="{FF2B5EF4-FFF2-40B4-BE49-F238E27FC236}">
                <a16:creationId xmlns:a16="http://schemas.microsoft.com/office/drawing/2014/main" id="{852B7074-5193-A1A3-62B4-508C3E55CA64}"/>
              </a:ext>
            </a:extLst>
          </p:cNvPr>
          <p:cNvSpPr txBox="1"/>
          <p:nvPr/>
        </p:nvSpPr>
        <p:spPr>
          <a:xfrm>
            <a:off x="5873836" y="319765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4" name="Straight Connector 123">
            <a:extLst>
              <a:ext uri="{FF2B5EF4-FFF2-40B4-BE49-F238E27FC236}">
                <a16:creationId xmlns:a16="http://schemas.microsoft.com/office/drawing/2014/main" id="{4F3232F3-A7A2-4486-AE80-42FAD95C7658}"/>
              </a:ext>
            </a:extLst>
          </p:cNvPr>
          <p:cNvCxnSpPr>
            <a:cxnSpLocks/>
          </p:cNvCxnSpPr>
          <p:nvPr/>
        </p:nvCxnSpPr>
        <p:spPr>
          <a:xfrm flipH="1">
            <a:off x="6224072" y="406141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8E5051-DD00-BB67-2C70-165A06A8D081}"/>
              </a:ext>
            </a:extLst>
          </p:cNvPr>
          <p:cNvCxnSpPr/>
          <p:nvPr/>
        </p:nvCxnSpPr>
        <p:spPr>
          <a:xfrm>
            <a:off x="6695473" y="36373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1350663-F915-4440-F517-BFA32AD7D5B3}"/>
              </a:ext>
            </a:extLst>
          </p:cNvPr>
          <p:cNvSpPr txBox="1"/>
          <p:nvPr/>
        </p:nvSpPr>
        <p:spPr>
          <a:xfrm>
            <a:off x="6472551" y="384417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27" name="TextBox 126">
            <a:extLst>
              <a:ext uri="{FF2B5EF4-FFF2-40B4-BE49-F238E27FC236}">
                <a16:creationId xmlns:a16="http://schemas.microsoft.com/office/drawing/2014/main" id="{A5F508BE-07D6-ACF6-4ABA-522DEB39FB85}"/>
              </a:ext>
            </a:extLst>
          </p:cNvPr>
          <p:cNvSpPr txBox="1"/>
          <p:nvPr/>
        </p:nvSpPr>
        <p:spPr>
          <a:xfrm>
            <a:off x="6543071" y="319102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8" name="Straight Connector 127">
            <a:extLst>
              <a:ext uri="{FF2B5EF4-FFF2-40B4-BE49-F238E27FC236}">
                <a16:creationId xmlns:a16="http://schemas.microsoft.com/office/drawing/2014/main" id="{720F67A6-F587-615D-D574-102F8ED0F74B}"/>
              </a:ext>
            </a:extLst>
          </p:cNvPr>
          <p:cNvCxnSpPr>
            <a:cxnSpLocks/>
          </p:cNvCxnSpPr>
          <p:nvPr/>
        </p:nvCxnSpPr>
        <p:spPr>
          <a:xfrm flipH="1">
            <a:off x="6217449" y="41342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1930D8BD-C055-16AC-024D-A6A68C62F04D}"/>
              </a:ext>
            </a:extLst>
          </p:cNvPr>
          <p:cNvCxnSpPr/>
          <p:nvPr/>
        </p:nvCxnSpPr>
        <p:spPr>
          <a:xfrm>
            <a:off x="7324951" y="36505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830A6D-0BD7-7FD1-2717-280DC4D3A3EE}"/>
              </a:ext>
            </a:extLst>
          </p:cNvPr>
          <p:cNvCxnSpPr/>
          <p:nvPr/>
        </p:nvCxnSpPr>
        <p:spPr>
          <a:xfrm>
            <a:off x="7348617" y="42928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9622C41-0589-98C9-3F8F-DE0CB4917B18}"/>
              </a:ext>
            </a:extLst>
          </p:cNvPr>
          <p:cNvSpPr txBox="1"/>
          <p:nvPr/>
        </p:nvSpPr>
        <p:spPr>
          <a:xfrm>
            <a:off x="7141788" y="45105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2" name="TextBox 131">
            <a:extLst>
              <a:ext uri="{FF2B5EF4-FFF2-40B4-BE49-F238E27FC236}">
                <a16:creationId xmlns:a16="http://schemas.microsoft.com/office/drawing/2014/main" id="{3E6D8727-76DF-FD88-9E54-427FB671AEB3}"/>
              </a:ext>
            </a:extLst>
          </p:cNvPr>
          <p:cNvSpPr txBox="1"/>
          <p:nvPr/>
        </p:nvSpPr>
        <p:spPr>
          <a:xfrm>
            <a:off x="7102029" y="385742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3" name="TextBox 132">
            <a:extLst>
              <a:ext uri="{FF2B5EF4-FFF2-40B4-BE49-F238E27FC236}">
                <a16:creationId xmlns:a16="http://schemas.microsoft.com/office/drawing/2014/main" id="{FBE79899-411D-00FA-D424-695C0ED7DE61}"/>
              </a:ext>
            </a:extLst>
          </p:cNvPr>
          <p:cNvSpPr txBox="1"/>
          <p:nvPr/>
        </p:nvSpPr>
        <p:spPr>
          <a:xfrm>
            <a:off x="7172549" y="32042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34" name="Straight Connector 133">
            <a:extLst>
              <a:ext uri="{FF2B5EF4-FFF2-40B4-BE49-F238E27FC236}">
                <a16:creationId xmlns:a16="http://schemas.microsoft.com/office/drawing/2014/main" id="{E8748135-021D-1CBD-1091-F221AB099DD0}"/>
              </a:ext>
            </a:extLst>
          </p:cNvPr>
          <p:cNvCxnSpPr>
            <a:cxnSpLocks/>
          </p:cNvCxnSpPr>
          <p:nvPr/>
        </p:nvCxnSpPr>
        <p:spPr>
          <a:xfrm flipH="1">
            <a:off x="6846927" y="408791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8714769-2363-97E4-4BCD-C3235590DD20}"/>
              </a:ext>
            </a:extLst>
          </p:cNvPr>
          <p:cNvCxnSpPr>
            <a:cxnSpLocks/>
          </p:cNvCxnSpPr>
          <p:nvPr/>
        </p:nvCxnSpPr>
        <p:spPr>
          <a:xfrm flipH="1">
            <a:off x="7476408" y="41011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031690D-44D7-58E2-98BA-73E14D3CEF8A}"/>
              </a:ext>
            </a:extLst>
          </p:cNvPr>
          <p:cNvCxnSpPr/>
          <p:nvPr/>
        </p:nvCxnSpPr>
        <p:spPr>
          <a:xfrm>
            <a:off x="8000812" y="36505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1F05FA0-D559-DE07-8639-EF47FC2E515E}"/>
              </a:ext>
            </a:extLst>
          </p:cNvPr>
          <p:cNvCxnSpPr/>
          <p:nvPr/>
        </p:nvCxnSpPr>
        <p:spPr>
          <a:xfrm>
            <a:off x="8024478" y="42928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FC33921-B868-2881-8640-1DC745834BB2}"/>
              </a:ext>
            </a:extLst>
          </p:cNvPr>
          <p:cNvSpPr txBox="1"/>
          <p:nvPr/>
        </p:nvSpPr>
        <p:spPr>
          <a:xfrm>
            <a:off x="7817649" y="45105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0" name="TextBox 139">
            <a:extLst>
              <a:ext uri="{FF2B5EF4-FFF2-40B4-BE49-F238E27FC236}">
                <a16:creationId xmlns:a16="http://schemas.microsoft.com/office/drawing/2014/main" id="{B7494CFA-559A-15DB-4991-5F98064E79F7}"/>
              </a:ext>
            </a:extLst>
          </p:cNvPr>
          <p:cNvSpPr txBox="1"/>
          <p:nvPr/>
        </p:nvSpPr>
        <p:spPr>
          <a:xfrm>
            <a:off x="7777890" y="385742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41" name="TextBox 140">
            <a:extLst>
              <a:ext uri="{FF2B5EF4-FFF2-40B4-BE49-F238E27FC236}">
                <a16:creationId xmlns:a16="http://schemas.microsoft.com/office/drawing/2014/main" id="{37675922-F169-52AF-CB39-1B2863AE2367}"/>
              </a:ext>
            </a:extLst>
          </p:cNvPr>
          <p:cNvSpPr txBox="1"/>
          <p:nvPr/>
        </p:nvSpPr>
        <p:spPr>
          <a:xfrm>
            <a:off x="7848410" y="32042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2" name="Straight Connector 141">
            <a:extLst>
              <a:ext uri="{FF2B5EF4-FFF2-40B4-BE49-F238E27FC236}">
                <a16:creationId xmlns:a16="http://schemas.microsoft.com/office/drawing/2014/main" id="{96688497-42F4-8CA5-38E8-A591C4A3B62A}"/>
              </a:ext>
            </a:extLst>
          </p:cNvPr>
          <p:cNvCxnSpPr>
            <a:cxnSpLocks/>
          </p:cNvCxnSpPr>
          <p:nvPr/>
        </p:nvCxnSpPr>
        <p:spPr>
          <a:xfrm flipH="1">
            <a:off x="8152269" y="41011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C67FF257-9E98-D3FB-E508-9A5B36F9D3EB}"/>
              </a:ext>
            </a:extLst>
          </p:cNvPr>
          <p:cNvSpPr txBox="1"/>
          <p:nvPr/>
        </p:nvSpPr>
        <p:spPr>
          <a:xfrm>
            <a:off x="8398375" y="38536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4" name="TextBox 143">
            <a:extLst>
              <a:ext uri="{FF2B5EF4-FFF2-40B4-BE49-F238E27FC236}">
                <a16:creationId xmlns:a16="http://schemas.microsoft.com/office/drawing/2014/main" id="{F20A2E43-A834-3BBB-665F-7AB7F3D361DD}"/>
              </a:ext>
            </a:extLst>
          </p:cNvPr>
          <p:cNvSpPr txBox="1"/>
          <p:nvPr/>
        </p:nvSpPr>
        <p:spPr>
          <a:xfrm>
            <a:off x="479074" y="5241023"/>
            <a:ext cx="10879434" cy="461665"/>
          </a:xfrm>
          <a:prstGeom prst="rect">
            <a:avLst/>
          </a:prstGeom>
          <a:noFill/>
        </p:spPr>
        <p:txBody>
          <a:bodyPr wrap="square" rtlCol="0">
            <a:spAutoFit/>
          </a:bodyPr>
          <a:lstStyle/>
          <a:p>
            <a:r>
              <a:rPr lang="en-GB" sz="2400" dirty="0">
                <a:latin typeface="Century Gothic" panose="020B0502020202020204" pitchFamily="34" charset="0"/>
              </a:rPr>
              <a:t>The general formula for the alkenes is </a:t>
            </a:r>
            <a:r>
              <a:rPr lang="en-GB" sz="2400" b="1" dirty="0">
                <a:latin typeface="Century Gothic" panose="020B0502020202020204" pitchFamily="34" charset="0"/>
              </a:rPr>
              <a:t>C</a:t>
            </a:r>
            <a:r>
              <a:rPr lang="en-GB" sz="2400" b="1" baseline="-25000" dirty="0">
                <a:latin typeface="Century Gothic" panose="020B0502020202020204" pitchFamily="34" charset="0"/>
              </a:rPr>
              <a:t>n</a:t>
            </a:r>
            <a:r>
              <a:rPr lang="en-GB" sz="2400" b="1" dirty="0">
                <a:latin typeface="Century Gothic" panose="020B0502020202020204" pitchFamily="34" charset="0"/>
              </a:rPr>
              <a:t>H</a:t>
            </a:r>
            <a:r>
              <a:rPr lang="en-GB" sz="2400" b="1" baseline="-25000" dirty="0">
                <a:latin typeface="Century Gothic" panose="020B0502020202020204" pitchFamily="34" charset="0"/>
              </a:rPr>
              <a:t>2n</a:t>
            </a:r>
            <a:r>
              <a:rPr lang="en-GB" sz="2400" dirty="0">
                <a:latin typeface="Century Gothic" panose="020B0502020202020204" pitchFamily="34" charset="0"/>
              </a:rPr>
              <a:t>.</a:t>
            </a:r>
          </a:p>
        </p:txBody>
      </p:sp>
      <p:sp>
        <p:nvSpPr>
          <p:cNvPr id="145" name="TextBox 144">
            <a:extLst>
              <a:ext uri="{FF2B5EF4-FFF2-40B4-BE49-F238E27FC236}">
                <a16:creationId xmlns:a16="http://schemas.microsoft.com/office/drawing/2014/main" id="{207FCFE8-B5C1-4199-224A-69BEFAAF0BB0}"/>
              </a:ext>
            </a:extLst>
          </p:cNvPr>
          <p:cNvSpPr txBox="1"/>
          <p:nvPr/>
        </p:nvSpPr>
        <p:spPr>
          <a:xfrm>
            <a:off x="492326" y="5830745"/>
            <a:ext cx="10879434" cy="461665"/>
          </a:xfrm>
          <a:prstGeom prst="rect">
            <a:avLst/>
          </a:prstGeom>
          <a:noFill/>
        </p:spPr>
        <p:txBody>
          <a:bodyPr wrap="square" rtlCol="0">
            <a:spAutoFit/>
          </a:bodyPr>
          <a:lstStyle/>
          <a:p>
            <a:r>
              <a:rPr lang="en-GB" sz="2400" dirty="0">
                <a:latin typeface="Century Gothic" panose="020B0502020202020204" pitchFamily="34" charset="0"/>
              </a:rPr>
              <a:t>The alkenes are </a:t>
            </a:r>
            <a:r>
              <a:rPr lang="en-GB" sz="2400" b="1" dirty="0">
                <a:latin typeface="Century Gothic" panose="020B0502020202020204" pitchFamily="34" charset="0"/>
              </a:rPr>
              <a:t>unsaturated</a:t>
            </a:r>
            <a:r>
              <a:rPr lang="en-GB" sz="2400" dirty="0">
                <a:latin typeface="Century Gothic" panose="020B0502020202020204" pitchFamily="34" charset="0"/>
              </a:rPr>
              <a:t>.</a:t>
            </a:r>
          </a:p>
        </p:txBody>
      </p:sp>
    </p:spTree>
    <p:extLst>
      <p:ext uri="{BB962C8B-B14F-4D97-AF65-F5344CB8AC3E}">
        <p14:creationId xmlns:p14="http://schemas.microsoft.com/office/powerpoint/2010/main" val="28776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0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1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1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1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2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2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2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2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2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2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29"/>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3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3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3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3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3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37"/>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3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3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4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4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43"/>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144"/>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6" grpId="0"/>
      <p:bldP spid="89" grpId="0"/>
      <p:bldP spid="90" grpId="0"/>
      <p:bldP spid="91" grpId="0"/>
      <p:bldP spid="95" grpId="0"/>
      <p:bldP spid="96" grpId="0"/>
      <p:bldP spid="97" grpId="0"/>
      <p:bldP spid="4" grpId="0"/>
      <p:bldP spid="6" grpId="0"/>
      <p:bldP spid="53" grpId="0"/>
      <p:bldP spid="85" grpId="0"/>
      <p:bldP spid="99" grpId="0"/>
      <p:bldP spid="104" grpId="0"/>
      <p:bldP spid="105" grpId="0"/>
      <p:bldP spid="109" grpId="0"/>
      <p:bldP spid="110" grpId="0"/>
      <p:bldP spid="111" grpId="0"/>
      <p:bldP spid="115" grpId="0"/>
      <p:bldP spid="117" grpId="0"/>
      <p:bldP spid="118" grpId="0"/>
      <p:bldP spid="121" grpId="0"/>
      <p:bldP spid="122" grpId="0"/>
      <p:bldP spid="123" grpId="0"/>
      <p:bldP spid="126" grpId="0"/>
      <p:bldP spid="127" grpId="0"/>
      <p:bldP spid="131" grpId="0"/>
      <p:bldP spid="132" grpId="0"/>
      <p:bldP spid="133" grpId="0"/>
      <p:bldP spid="139" grpId="0"/>
      <p:bldP spid="140" grpId="0"/>
      <p:bldP spid="141" grpId="0"/>
      <p:bldP spid="143" grpId="0"/>
      <p:bldP spid="144" grpId="0"/>
      <p:bldP spid="1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7931A0B2-56EE-53FD-649D-AE8CA07754A8}"/>
              </a:ext>
            </a:extLst>
          </p:cNvPr>
          <p:cNvSpPr>
            <a:spLocks noGrp="1"/>
          </p:cNvSpPr>
          <p:nvPr>
            <p:ph type="title"/>
          </p:nvPr>
        </p:nvSpPr>
        <p:spPr/>
        <p:txBody>
          <a:bodyPr/>
          <a:lstStyle/>
          <a:p>
            <a:r>
              <a:rPr lang="en-GB" dirty="0">
                <a:latin typeface="Century Gothic" panose="020B0502020202020204" pitchFamily="34" charset="0"/>
              </a:rPr>
              <a:t>What would the structural formula for </a:t>
            </a:r>
            <a:r>
              <a:rPr lang="en-GB" u="sng" dirty="0">
                <a:latin typeface="Century Gothic" panose="020B0502020202020204" pitchFamily="34" charset="0"/>
              </a:rPr>
              <a:t>pent</a:t>
            </a:r>
            <a:r>
              <a:rPr lang="en-GB" dirty="0">
                <a:latin typeface="Century Gothic" panose="020B0502020202020204" pitchFamily="34" charset="0"/>
              </a:rPr>
              <a:t>ene be?</a:t>
            </a:r>
          </a:p>
        </p:txBody>
      </p:sp>
      <p:cxnSp>
        <p:nvCxnSpPr>
          <p:cNvPr id="3" name="Straight Connector 2">
            <a:extLst>
              <a:ext uri="{FF2B5EF4-FFF2-40B4-BE49-F238E27FC236}">
                <a16:creationId xmlns:a16="http://schemas.microsoft.com/office/drawing/2014/main" id="{B6D945C8-7342-10FC-6B14-96CC9AA7BA87}"/>
              </a:ext>
            </a:extLst>
          </p:cNvPr>
          <p:cNvCxnSpPr/>
          <p:nvPr/>
        </p:nvCxnSpPr>
        <p:spPr>
          <a:xfrm>
            <a:off x="3764300" y="27135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C2EFE65-B496-6EB5-429A-B68E4538EE06}"/>
              </a:ext>
            </a:extLst>
          </p:cNvPr>
          <p:cNvCxnSpPr/>
          <p:nvPr/>
        </p:nvCxnSpPr>
        <p:spPr>
          <a:xfrm>
            <a:off x="3787966" y="33557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13AC26C-5D6C-C2DA-D4CE-67BA33484828}"/>
              </a:ext>
            </a:extLst>
          </p:cNvPr>
          <p:cNvSpPr txBox="1"/>
          <p:nvPr/>
        </p:nvSpPr>
        <p:spPr>
          <a:xfrm>
            <a:off x="3581137" y="357349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 name="TextBox 5">
            <a:extLst>
              <a:ext uri="{FF2B5EF4-FFF2-40B4-BE49-F238E27FC236}">
                <a16:creationId xmlns:a16="http://schemas.microsoft.com/office/drawing/2014/main" id="{DBC63737-347B-E01F-A0AE-7CBEEC194AAC}"/>
              </a:ext>
            </a:extLst>
          </p:cNvPr>
          <p:cNvSpPr txBox="1"/>
          <p:nvPr/>
        </p:nvSpPr>
        <p:spPr>
          <a:xfrm>
            <a:off x="3561257" y="292035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 name="TextBox 6">
            <a:extLst>
              <a:ext uri="{FF2B5EF4-FFF2-40B4-BE49-F238E27FC236}">
                <a16:creationId xmlns:a16="http://schemas.microsoft.com/office/drawing/2014/main" id="{7EBDCE17-6C68-8193-2526-2AAF0D73C1CB}"/>
              </a:ext>
            </a:extLst>
          </p:cNvPr>
          <p:cNvSpPr txBox="1"/>
          <p:nvPr/>
        </p:nvSpPr>
        <p:spPr>
          <a:xfrm>
            <a:off x="3611898" y="226721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 name="Straight Connector 7">
            <a:extLst>
              <a:ext uri="{FF2B5EF4-FFF2-40B4-BE49-F238E27FC236}">
                <a16:creationId xmlns:a16="http://schemas.microsoft.com/office/drawing/2014/main" id="{B8B23930-75D4-AD98-61E3-3EBAB2998CF1}"/>
              </a:ext>
            </a:extLst>
          </p:cNvPr>
          <p:cNvCxnSpPr>
            <a:cxnSpLocks/>
          </p:cNvCxnSpPr>
          <p:nvPr/>
        </p:nvCxnSpPr>
        <p:spPr>
          <a:xfrm flipH="1">
            <a:off x="3962134" y="313097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44B3E83-6966-1890-DB28-FBAE29729928}"/>
              </a:ext>
            </a:extLst>
          </p:cNvPr>
          <p:cNvCxnSpPr/>
          <p:nvPr/>
        </p:nvCxnSpPr>
        <p:spPr>
          <a:xfrm>
            <a:off x="4433535" y="270690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38A2AB2-1DD7-2DD6-B160-A1AA02CE9AE4}"/>
              </a:ext>
            </a:extLst>
          </p:cNvPr>
          <p:cNvSpPr txBox="1"/>
          <p:nvPr/>
        </p:nvSpPr>
        <p:spPr>
          <a:xfrm>
            <a:off x="4210613" y="292977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 name="TextBox 10">
            <a:extLst>
              <a:ext uri="{FF2B5EF4-FFF2-40B4-BE49-F238E27FC236}">
                <a16:creationId xmlns:a16="http://schemas.microsoft.com/office/drawing/2014/main" id="{20600513-495D-5015-DD20-7349A8A87F8C}"/>
              </a:ext>
            </a:extLst>
          </p:cNvPr>
          <p:cNvSpPr txBox="1"/>
          <p:nvPr/>
        </p:nvSpPr>
        <p:spPr>
          <a:xfrm>
            <a:off x="4281133" y="226058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 name="Straight Connector 11">
            <a:extLst>
              <a:ext uri="{FF2B5EF4-FFF2-40B4-BE49-F238E27FC236}">
                <a16:creationId xmlns:a16="http://schemas.microsoft.com/office/drawing/2014/main" id="{8A24FDB9-E458-154A-992D-448FD8E97F4B}"/>
              </a:ext>
            </a:extLst>
          </p:cNvPr>
          <p:cNvCxnSpPr>
            <a:cxnSpLocks/>
          </p:cNvCxnSpPr>
          <p:nvPr/>
        </p:nvCxnSpPr>
        <p:spPr>
          <a:xfrm flipH="1">
            <a:off x="3955511" y="320385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1FD76A-8DAB-44A4-5C27-9DEA84F41105}"/>
              </a:ext>
            </a:extLst>
          </p:cNvPr>
          <p:cNvCxnSpPr/>
          <p:nvPr/>
        </p:nvCxnSpPr>
        <p:spPr>
          <a:xfrm>
            <a:off x="5063013" y="27201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D0CA30C-E052-85EB-774F-529CFC21CB37}"/>
              </a:ext>
            </a:extLst>
          </p:cNvPr>
          <p:cNvCxnSpPr/>
          <p:nvPr/>
        </p:nvCxnSpPr>
        <p:spPr>
          <a:xfrm>
            <a:off x="5086679" y="336241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13BFBD3-AA31-6FF7-DE4E-DCF64AD1FCEB}"/>
              </a:ext>
            </a:extLst>
          </p:cNvPr>
          <p:cNvSpPr txBox="1"/>
          <p:nvPr/>
        </p:nvSpPr>
        <p:spPr>
          <a:xfrm>
            <a:off x="4879850" y="358012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 name="TextBox 15">
            <a:extLst>
              <a:ext uri="{FF2B5EF4-FFF2-40B4-BE49-F238E27FC236}">
                <a16:creationId xmlns:a16="http://schemas.microsoft.com/office/drawing/2014/main" id="{943A9F11-1071-1728-5768-F90D489DEA06}"/>
              </a:ext>
            </a:extLst>
          </p:cNvPr>
          <p:cNvSpPr txBox="1"/>
          <p:nvPr/>
        </p:nvSpPr>
        <p:spPr>
          <a:xfrm>
            <a:off x="4840091" y="29269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79E1AEEE-AF67-7DE0-C1FB-95D38D3F8FB6}"/>
              </a:ext>
            </a:extLst>
          </p:cNvPr>
          <p:cNvSpPr txBox="1"/>
          <p:nvPr/>
        </p:nvSpPr>
        <p:spPr>
          <a:xfrm>
            <a:off x="4910611" y="22738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B4815546-A98C-D517-F626-A1A05CC64160}"/>
              </a:ext>
            </a:extLst>
          </p:cNvPr>
          <p:cNvCxnSpPr>
            <a:cxnSpLocks/>
          </p:cNvCxnSpPr>
          <p:nvPr/>
        </p:nvCxnSpPr>
        <p:spPr>
          <a:xfrm flipH="1">
            <a:off x="4584989" y="315747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52FD180-BFB0-DF5D-F942-5A2E72C4B649}"/>
              </a:ext>
            </a:extLst>
          </p:cNvPr>
          <p:cNvCxnSpPr>
            <a:cxnSpLocks/>
          </p:cNvCxnSpPr>
          <p:nvPr/>
        </p:nvCxnSpPr>
        <p:spPr>
          <a:xfrm flipH="1">
            <a:off x="5214470" y="317072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60A2EB9-D33D-DA95-448C-7D08B92B77AF}"/>
              </a:ext>
            </a:extLst>
          </p:cNvPr>
          <p:cNvCxnSpPr/>
          <p:nvPr/>
        </p:nvCxnSpPr>
        <p:spPr>
          <a:xfrm>
            <a:off x="5738874" y="27201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876BDCC-8131-7983-9C22-AF85DCB303EB}"/>
              </a:ext>
            </a:extLst>
          </p:cNvPr>
          <p:cNvCxnSpPr/>
          <p:nvPr/>
        </p:nvCxnSpPr>
        <p:spPr>
          <a:xfrm>
            <a:off x="5762540" y="336241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B5A28CB-83DA-C890-79AE-4B914DED3A3E}"/>
              </a:ext>
            </a:extLst>
          </p:cNvPr>
          <p:cNvSpPr txBox="1"/>
          <p:nvPr/>
        </p:nvSpPr>
        <p:spPr>
          <a:xfrm>
            <a:off x="5555711" y="358012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3" name="TextBox 22">
            <a:extLst>
              <a:ext uri="{FF2B5EF4-FFF2-40B4-BE49-F238E27FC236}">
                <a16:creationId xmlns:a16="http://schemas.microsoft.com/office/drawing/2014/main" id="{387A9529-3409-9599-D5FB-9F7231000F45}"/>
              </a:ext>
            </a:extLst>
          </p:cNvPr>
          <p:cNvSpPr txBox="1"/>
          <p:nvPr/>
        </p:nvSpPr>
        <p:spPr>
          <a:xfrm>
            <a:off x="5515952" y="29269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4" name="TextBox 23">
            <a:extLst>
              <a:ext uri="{FF2B5EF4-FFF2-40B4-BE49-F238E27FC236}">
                <a16:creationId xmlns:a16="http://schemas.microsoft.com/office/drawing/2014/main" id="{A9C228D5-171D-0D80-9D9C-3B6207874B85}"/>
              </a:ext>
            </a:extLst>
          </p:cNvPr>
          <p:cNvSpPr txBox="1"/>
          <p:nvPr/>
        </p:nvSpPr>
        <p:spPr>
          <a:xfrm>
            <a:off x="5586472" y="22738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5" name="Straight Connector 24">
            <a:extLst>
              <a:ext uri="{FF2B5EF4-FFF2-40B4-BE49-F238E27FC236}">
                <a16:creationId xmlns:a16="http://schemas.microsoft.com/office/drawing/2014/main" id="{04236E7B-C566-D068-491D-FFF704E15A19}"/>
              </a:ext>
            </a:extLst>
          </p:cNvPr>
          <p:cNvCxnSpPr>
            <a:cxnSpLocks/>
          </p:cNvCxnSpPr>
          <p:nvPr/>
        </p:nvCxnSpPr>
        <p:spPr>
          <a:xfrm flipH="1">
            <a:off x="5890331" y="317072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11F5ED9-86DA-128B-2210-B9AB0E31F137}"/>
              </a:ext>
            </a:extLst>
          </p:cNvPr>
          <p:cNvCxnSpPr>
            <a:cxnSpLocks/>
          </p:cNvCxnSpPr>
          <p:nvPr/>
        </p:nvCxnSpPr>
        <p:spPr>
          <a:xfrm>
            <a:off x="6394857" y="270027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2389025-B05C-57A8-1F88-027CE87663D2}"/>
              </a:ext>
            </a:extLst>
          </p:cNvPr>
          <p:cNvCxnSpPr>
            <a:cxnSpLocks/>
          </p:cNvCxnSpPr>
          <p:nvPr/>
        </p:nvCxnSpPr>
        <p:spPr>
          <a:xfrm>
            <a:off x="6418523" y="33425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700E35A-03CE-FD14-290D-1EACC2FC4C23}"/>
              </a:ext>
            </a:extLst>
          </p:cNvPr>
          <p:cNvSpPr txBox="1"/>
          <p:nvPr/>
        </p:nvSpPr>
        <p:spPr>
          <a:xfrm>
            <a:off x="6211694" y="3560247"/>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30" name="TextBox 29">
            <a:extLst>
              <a:ext uri="{FF2B5EF4-FFF2-40B4-BE49-F238E27FC236}">
                <a16:creationId xmlns:a16="http://schemas.microsoft.com/office/drawing/2014/main" id="{A4002EEB-D2E1-6E0B-2AED-9F8735EA4F69}"/>
              </a:ext>
            </a:extLst>
          </p:cNvPr>
          <p:cNvSpPr txBox="1"/>
          <p:nvPr/>
        </p:nvSpPr>
        <p:spPr>
          <a:xfrm>
            <a:off x="6171935" y="2907104"/>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31" name="TextBox 30">
            <a:extLst>
              <a:ext uri="{FF2B5EF4-FFF2-40B4-BE49-F238E27FC236}">
                <a16:creationId xmlns:a16="http://schemas.microsoft.com/office/drawing/2014/main" id="{491FCF99-6869-7D3E-499F-6609EE92B3AD}"/>
              </a:ext>
            </a:extLst>
          </p:cNvPr>
          <p:cNvSpPr txBox="1"/>
          <p:nvPr/>
        </p:nvSpPr>
        <p:spPr>
          <a:xfrm>
            <a:off x="6242455" y="2253962"/>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3CF19575-7155-31AB-ED89-6E6C89726DE2}"/>
              </a:ext>
            </a:extLst>
          </p:cNvPr>
          <p:cNvCxnSpPr>
            <a:cxnSpLocks/>
          </p:cNvCxnSpPr>
          <p:nvPr/>
        </p:nvCxnSpPr>
        <p:spPr>
          <a:xfrm flipH="1">
            <a:off x="6546314" y="315085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AD400D86-7CCC-72ED-9038-2D83B9E36C85}"/>
              </a:ext>
            </a:extLst>
          </p:cNvPr>
          <p:cNvSpPr txBox="1"/>
          <p:nvPr/>
        </p:nvSpPr>
        <p:spPr>
          <a:xfrm>
            <a:off x="6792420" y="2903319"/>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Tree>
    <p:extLst>
      <p:ext uri="{BB962C8B-B14F-4D97-AF65-F5344CB8AC3E}">
        <p14:creationId xmlns:p14="http://schemas.microsoft.com/office/powerpoint/2010/main" val="409648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P spid="15" grpId="0"/>
      <p:bldP spid="16" grpId="0"/>
      <p:bldP spid="17" grpId="0"/>
      <p:bldP spid="22" grpId="0"/>
      <p:bldP spid="23" grpId="0"/>
      <p:bldP spid="24" grpId="0"/>
      <p:bldP spid="29" grpId="0"/>
      <p:bldP spid="30" grpId="0"/>
      <p:bldP spid="31" grpId="0"/>
      <p:bldP spid="3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CA054E-51E4-4660-9B54-404F7082CD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schemas.microsoft.com/office/2006/metadata/properties"/>
    <ds:schemaRef ds:uri="http://www.w3.org/XML/1998/namespace"/>
    <ds:schemaRef ds:uri="http://schemas.microsoft.com/office/2006/documentManagement/types"/>
    <ds:schemaRef ds:uri="http://schemas.openxmlformats.org/package/2006/metadata/core-properties"/>
    <ds:schemaRef ds:uri="http://purl.org/dc/dcmitype/"/>
    <ds:schemaRef ds:uri="http://purl.org/dc/terms/"/>
    <ds:schemaRef ds:uri="http://purl.org/dc/elements/1.1/"/>
    <ds:schemaRef ds:uri="http://schemas.microsoft.com/office/infopath/2007/PartnerControls"/>
    <ds:schemaRef ds:uri="e7f29ac3-c74a-46a7-9e80-ec6458dc319f"/>
    <ds:schemaRef ds:uri="9dd66dd2-dc2f-4e10-8286-f1da66314693"/>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7842</TotalTime>
  <Words>5334</Words>
  <Application>Microsoft Macintosh PowerPoint</Application>
  <PresentationFormat>Widescreen</PresentationFormat>
  <Paragraphs>738</Paragraphs>
  <Slides>28</Slides>
  <Notes>22</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Century Gothic</vt:lpstr>
      <vt:lpstr>Georgia</vt:lpstr>
      <vt:lpstr>PT Sans</vt:lpstr>
      <vt:lpstr>ReithSans</vt:lpstr>
      <vt:lpstr>Wingdings</vt:lpstr>
      <vt:lpstr>B2.2.11 Feedback lesson</vt:lpstr>
      <vt:lpstr>Making this resource work for you</vt:lpstr>
      <vt:lpstr>PowerPoint Presentation</vt:lpstr>
      <vt:lpstr>PowerPoint Presentation</vt:lpstr>
      <vt:lpstr>PowerPoint Presentation</vt:lpstr>
      <vt:lpstr>C5.1.6</vt:lpstr>
      <vt:lpstr>PowerPoint Presentation</vt:lpstr>
      <vt:lpstr>This is the fix-it portion of the lesson</vt:lpstr>
      <vt:lpstr>Alkenes</vt:lpstr>
      <vt:lpstr>What would the structural formula for pentene be?</vt:lpstr>
      <vt:lpstr>Think outside the box!</vt:lpstr>
      <vt:lpstr>Reactions of Alkenes</vt:lpstr>
      <vt:lpstr>Reactions of Alkenes</vt:lpstr>
      <vt:lpstr>Reactions of Alkenes</vt:lpstr>
      <vt:lpstr>Which statements do you agree with?</vt:lpstr>
      <vt:lpstr>Can you explain the difference between these two types of compound?</vt:lpstr>
      <vt:lpstr>Drill</vt:lpstr>
      <vt:lpstr>Drill answers</vt:lpstr>
      <vt:lpstr>I: Alkene reactions</vt:lpstr>
      <vt:lpstr>We: Alkene reactions</vt:lpstr>
      <vt:lpstr>You: Alkene reactions</vt:lpstr>
      <vt:lpstr>Worksheet</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812</cp:revision>
  <dcterms:created xsi:type="dcterms:W3CDTF">2019-03-21T11:24:14Z</dcterms:created>
  <dcterms:modified xsi:type="dcterms:W3CDTF">2024-08-15T11:54:17Z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